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011680"/>
            <a:ext cx="77724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</a:defRPr>
            </a:pPr>
            <a:r>
              <a:t>مشروع AKSM PROPERTIES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657600"/>
            <a:ext cx="77724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1800">
                <a:solidFill>
                  <a:srgbClr val="E3C06F"/>
                </a:solidFill>
              </a:defRPr>
            </a:pPr>
            <a:r>
              <a:t>منصة ذكية لإدارة عقارات المالك – عرض تقديمي</a:t>
            </a:r>
          </a:p>
        </p:txBody>
      </p:sp>
      <p:sp>
        <p:nvSpPr>
          <p:cNvPr id="4" name="Rectangle 3"/>
          <p:cNvSpPr/>
          <p:nvPr/>
        </p:nvSpPr>
        <p:spPr>
          <a:xfrm>
            <a:off x="1371600" y="1280160"/>
            <a:ext cx="6400800" cy="109728"/>
          </a:xfrm>
          <a:prstGeom prst="rect">
            <a:avLst/>
          </a:prstGeom>
          <a:solidFill>
            <a:srgbClr val="E3C06F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E3C06F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786384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000" b="1">
                <a:solidFill>
                  <a:srgbClr val="1A202C"/>
                </a:solidFill>
              </a:defRPr>
            </a:pPr>
            <a:r>
              <a:t>ما الذي يقدمه النظام للمالك؟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280160"/>
            <a:ext cx="7498079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1A202C"/>
                </a:solidFill>
              </a:defRPr>
            </a:pPr>
            <a:r>
              <a:t>• رؤية واحدة موحدة لجميع العقارات والعقود والدفعات في منصة خاصة بالمالك.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توفير وقت فريق الإدارة وتقليل الأخطاء اليدوية في العقود والمتابعات.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تحسين تجربة المستأجر عبر رسائل وتنبيهات واضحة ومنظمة.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قابلية التوسع مستقبلاً (بوابة مستأجرين، تطبيق جوال، مدفوعات أونلاين).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B8935C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786384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000" b="1">
                <a:solidFill>
                  <a:srgbClr val="1A202C"/>
                </a:solidFill>
              </a:defRPr>
            </a:pPr>
            <a:r>
              <a:t>الخطوات القادمة المقترحة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280160"/>
            <a:ext cx="7498079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1A202C"/>
                </a:solidFill>
              </a:defRPr>
            </a:pPr>
            <a:r>
              <a:t>• اعتماد النظام كقناة رئيسية لإدارة العقود والدفعات والصيانة.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إدخال جميع العقود الحالية في المنصة لتكون نقطة بيانات موحدة.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إضافة صلاحيات للمستخدمين الداخليين حسب أدوارهم (إدارة، محاسبة، صيانة).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مناقشة التطويرات المستقبلية مثل الدفع الإلكتروني وتطبيق المستأجرين.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2194560"/>
            <a:ext cx="7315200" cy="1828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 sz="3400" b="1">
                <a:solidFill>
                  <a:srgbClr val="E3C06F"/>
                </a:solidFill>
              </a:defRPr>
            </a:pPr>
            <a:r>
              <a:t>شكرًا لثقتكم في مشروع AKSM PROPERTIES</a:t>
            </a:r>
          </a:p>
          <a:p>
            <a:pPr algn="ctr">
              <a:defRPr sz="1800">
                <a:solidFill>
                  <a:srgbClr val="FFFFFF"/>
                </a:solidFill>
              </a:defRPr>
            </a:pPr>
            <a:r>
              <a:t>منصة مصممة خصيصًا لعقاراتكم – جاهزة للتشغيل والتطوير معكم.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E3C06F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786384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000" b="1">
                <a:solidFill>
                  <a:srgbClr val="1A202C"/>
                </a:solidFill>
              </a:defRPr>
            </a:pPr>
            <a:r>
              <a:t>لماذا تم تطوير نظام AKSM؟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280160"/>
            <a:ext cx="7498079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1A202C"/>
                </a:solidFill>
              </a:defRPr>
            </a:pPr>
            <a:r>
              <a:t>• تشتّت بيانات العقود والدفعات والصيانة في ملفات وExcel يصعّب المتابعة اليومية.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عدم وجود رؤية لحظية عن الإيجارات، الوحدات الشاغرة، والمتأخرات.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الحاجة لنظام واحد مخصص لعقارات المالك يجمع كل العمليات في شاشة واحدة.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تقليل الاعتماد على العمل اليدوي وتقليل الأخطاء البشرية في العقود والرسائل.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E3C06F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786384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000" b="1">
                <a:solidFill>
                  <a:srgbClr val="1A202C"/>
                </a:solidFill>
              </a:defRPr>
            </a:pPr>
            <a:r>
              <a:t>نظرة عامة على المنصة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280160"/>
            <a:ext cx="7498079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1A202C"/>
                </a:solidFill>
              </a:defRPr>
            </a:pPr>
            <a:r>
              <a:t>• لوحة تحكم رئيسية تعطي ملخص فوري عن الأداء (الوحدات، العقود، الدفعات، الإشغال).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إدارة المباني والوحدات مع حالة كل وحدة (مشغولة، شاغرة، ستصبح شاغرة قريباً).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حجز الوحدات وإنشاء العقود مع رفع الهوية واستخراج البيانات باستخدام الذكاء الاصطناعي.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متابعة الدفعات والأقساط وتنبيهات SMS وEmail للمستأجرين والإدارة.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إدارة الصيانة والمصاريف والتقارير المالية في مكان واحد.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E3C06F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786384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000" b="1">
                <a:solidFill>
                  <a:srgbClr val="1A202C"/>
                </a:solidFill>
              </a:defRPr>
            </a:pPr>
            <a:r>
              <a:t>إدارة الوحدات وحجوزات الشقق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280160"/>
            <a:ext cx="7498079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1A202C"/>
                </a:solidFill>
              </a:defRPr>
            </a:pPr>
            <a:r>
              <a:t>• عرض قائمة بكل المباني والوحدات المنظمة حسب الأدوار والأرقام.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تحديد حالة كل وحدة: مشغولة، شاغرة، أو شاغرة قريباً حسب تاريخ انتهاء العقد.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معالج حجز بسيط يمر عبر خطوات: اختيار الوحدة → بيانات المستأجر → الإيجار والتأمين والأقساط.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إرسال إشعار فوري للمالك عند إنشاء أي حجز جديد عبر SMS والبريد الإلكتروني.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E3C06F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786384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000" b="1">
                <a:solidFill>
                  <a:srgbClr val="1A202C"/>
                </a:solidFill>
              </a:defRPr>
            </a:pPr>
            <a:r>
              <a:t>العقود والذكاء الاصطناعي للهوية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280160"/>
            <a:ext cx="7498079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1A202C"/>
                </a:solidFill>
              </a:defRPr>
            </a:pPr>
            <a:r>
              <a:t>• رفع صورة الهوية الإماراتية (أمامي/خلفي) واستخدام الذكاء الاصطناعي لاستخراج الاسم والبيانات تلقائياً.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إنشاء شروط الإيجار (Terms) بصيغة PDF مع بيانات المستأجر والوحدة والعقد.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إرسال إيميل للمالك يحتوي على الشروط ونسخة الهوية وأزرار (Approve / Cancel).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تحديث حالة الحجز والعقد مباشرة حسب قرار المالك مع إشعار الإدارة والمستأجر.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E3C06F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786384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000" b="1">
                <a:solidFill>
                  <a:srgbClr val="1A202C"/>
                </a:solidFill>
              </a:defRPr>
            </a:pPr>
            <a:r>
              <a:t>الدفعات والتنبيهات الذكية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280160"/>
            <a:ext cx="7498079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1A202C"/>
                </a:solidFill>
              </a:defRPr>
            </a:pPr>
            <a:r>
              <a:t>• تسجيل كل الأقساط مع تواريخ الاستحقاق وأرقام الشيكات وحالة السداد.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إرسال تذكيرات تلقائية للمستأجر عبر SMS وEmail قبل الاستحقاق وعند التأخر.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رؤية واضحة لمجموع المدفوعات، المتأخرات، والدفعات القادمة لكل عقد.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تقارير تساعد المالك على متابعة التدفقات النقدية بدقة شهرية وسنوية.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E3C06F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786384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000" b="1">
                <a:solidFill>
                  <a:srgbClr val="1A202C"/>
                </a:solidFill>
              </a:defRPr>
            </a:pPr>
            <a:r>
              <a:t>إدارة الصيانة والمصاريف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280160"/>
            <a:ext cx="7498079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1A202C"/>
                </a:solidFill>
              </a:defRPr>
            </a:pPr>
            <a:r>
              <a:t>• فتح طلبات صيانة للوحدات مع وصف المشكلة وتاريخ التسجيل.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تحديث حالة الطلب (جديد، قيد التنفيذ، مكتمل) ومتابعة التكلفة إن وجدت.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تسجيل المصاريف التشغيلية وربطها بالمباني أو العقود لقراءة مالية أوضح.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إمكانية استخدام التقارير لمعرفة الوحدات الأعلى تكلفة في الصيانة.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E3C06F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786384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000" b="1">
                <a:solidFill>
                  <a:srgbClr val="1A202C"/>
                </a:solidFill>
              </a:defRPr>
            </a:pPr>
            <a:r>
              <a:t>لوحة التحكم والتقارير التفاعلية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280160"/>
            <a:ext cx="7498079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1A202C"/>
                </a:solidFill>
              </a:defRPr>
            </a:pPr>
            <a:r>
              <a:t>• بطاقات رقمية توضح مؤشرات الأداء الرئيسية (KPI) للمالك في لمحة واحدة.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رسوم بيانية لنسب الإشغال، قيمة الإيجارات، والتدفقات المالية.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تقارير تفصيلية يمكن طباعتها أو حفظها كـ PDF لاجتماعات مجلس الإدارة أو البنك.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إمكانية إضافة تقارير مخصصة حسب حاجة المالك مستقبلاً.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228600"/>
          </a:xfrm>
          <a:prstGeom prst="rect">
            <a:avLst/>
          </a:prstGeom>
          <a:solidFill>
            <a:srgbClr val="E3C06F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640080" y="457200"/>
            <a:ext cx="786384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000" b="1">
                <a:solidFill>
                  <a:srgbClr val="1A202C"/>
                </a:solidFill>
              </a:defRPr>
            </a:pPr>
            <a:r>
              <a:t>منظومة الرسائل والتنبيهات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280160"/>
            <a:ext cx="7498079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000">
                <a:solidFill>
                  <a:srgbClr val="1A202C"/>
                </a:solidFill>
              </a:defRPr>
            </a:pPr>
            <a:r>
              <a:t>• المالك يتلقى SMS عند إنشاء حجز جديد مع ذكر رقم الشقة ورقم العقد.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إيميل موجه للمالك يحتوي على بيانات المستأجر، الإيجار، التأمين، وملف الشروط PDF.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الإدارة تتلقى إيميل عند موافقة المالك أو إلغاء الحجز لضبط حالة العقد في النظام.</a:t>
            </a:r>
          </a:p>
          <a:p>
            <a:pPr>
              <a:defRPr sz="2000">
                <a:solidFill>
                  <a:srgbClr val="1A202C"/>
                </a:solidFill>
              </a:defRPr>
            </a:pPr>
            <a:r>
              <a:t>• المستأجر يتلقى SMS عند توقيع المالك للشروط مع تعليمات التوقيع ورفع النسخة الموقعة.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