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5" r:id="rId1"/>
  </p:sldMasterIdLst>
  <p:sldIdLst>
    <p:sldId id="259" r:id="rId2"/>
    <p:sldId id="258" r:id="rId3"/>
    <p:sldId id="260" r:id="rId4"/>
    <p:sldId id="261" r:id="rId5"/>
    <p:sldId id="263" r:id="rId6"/>
    <p:sldId id="264" r:id="rId7"/>
    <p:sldId id="266" r:id="rId8"/>
    <p:sldId id="265" r:id="rId9"/>
    <p:sldId id="262"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A147"/>
    <a:srgbClr val="B54C2D"/>
    <a:srgbClr val="B66952"/>
    <a:srgbClr val="B56D45"/>
    <a:srgbClr val="DF985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01" autoAdjust="0"/>
    <p:restoredTop sz="94660"/>
  </p:normalViewPr>
  <p:slideViewPr>
    <p:cSldViewPr snapToGrid="0">
      <p:cViewPr>
        <p:scale>
          <a:sx n="100" d="100"/>
          <a:sy n="100" d="100"/>
        </p:scale>
        <p:origin x="58" y="-8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AA20905-3954-474B-A606-562BCA026DC1}" type="doc">
      <dgm:prSet loTypeId="urn:microsoft.com/office/officeart/2016/7/layout/LinearBlockProcessNumbered" loCatId="process" qsTypeId="urn:microsoft.com/office/officeart/2005/8/quickstyle/simple1" qsCatId="simple" csTypeId="urn:microsoft.com/office/officeart/2005/8/colors/colorful1" csCatId="colorful" phldr="1"/>
      <dgm:spPr/>
      <dgm:t>
        <a:bodyPr/>
        <a:lstStyle/>
        <a:p>
          <a:endParaRPr lang="en-US"/>
        </a:p>
      </dgm:t>
    </dgm:pt>
    <dgm:pt modelId="{DC13AB6D-DEA2-4CBB-AC69-1EF1A6AD1512}">
      <dgm:prSet/>
      <dgm:spPr>
        <a:solidFill>
          <a:srgbClr val="00B0F0"/>
        </a:solidFill>
        <a:ln>
          <a:solidFill>
            <a:srgbClr val="00B0F0"/>
          </a:solidFill>
        </a:ln>
      </dgm:spPr>
      <dgm:t>
        <a:bodyPr/>
        <a:lstStyle/>
        <a:p>
          <a:pPr>
            <a:defRPr cap="all"/>
          </a:pPr>
          <a:r>
            <a:rPr lang="en-US" dirty="0"/>
            <a:t>Chunking</a:t>
          </a:r>
        </a:p>
      </dgm:t>
    </dgm:pt>
    <dgm:pt modelId="{2C752582-D9FF-4E04-A92F-827DB4BB5C48}" type="parTrans" cxnId="{4B888393-351D-4489-90C9-5A68061AB236}">
      <dgm:prSet/>
      <dgm:spPr/>
      <dgm:t>
        <a:bodyPr/>
        <a:lstStyle/>
        <a:p>
          <a:endParaRPr lang="en-US"/>
        </a:p>
      </dgm:t>
    </dgm:pt>
    <dgm:pt modelId="{9C64CC83-643C-4E12-8F97-BC19DC031190}" type="sibTrans" cxnId="{4B888393-351D-4489-90C9-5A68061AB236}">
      <dgm:prSet phldrT="01" phldr="0"/>
      <dgm:spPr/>
      <dgm:t>
        <a:bodyPr/>
        <a:lstStyle/>
        <a:p>
          <a:r>
            <a:rPr lang="en-US"/>
            <a:t>01</a:t>
          </a:r>
          <a:endParaRPr lang="en-US" dirty="0"/>
        </a:p>
      </dgm:t>
    </dgm:pt>
    <dgm:pt modelId="{53742231-981F-480A-940F-203EC2F7423F}">
      <dgm:prSet/>
      <dgm:spPr>
        <a:solidFill>
          <a:srgbClr val="92D050"/>
        </a:solidFill>
      </dgm:spPr>
      <dgm:t>
        <a:bodyPr/>
        <a:lstStyle/>
        <a:p>
          <a:pPr>
            <a:defRPr cap="all"/>
          </a:pPr>
          <a:r>
            <a:rPr lang="en-US" dirty="0"/>
            <a:t>Avoiding illusions of learning </a:t>
          </a:r>
        </a:p>
      </dgm:t>
    </dgm:pt>
    <dgm:pt modelId="{2FC75195-FBA1-43DE-85DD-40B4B3A2F1F3}" type="parTrans" cxnId="{F226B1C2-5D99-403A-8240-EAD6BD4D8534}">
      <dgm:prSet/>
      <dgm:spPr/>
      <dgm:t>
        <a:bodyPr/>
        <a:lstStyle/>
        <a:p>
          <a:endParaRPr lang="en-US"/>
        </a:p>
      </dgm:t>
    </dgm:pt>
    <dgm:pt modelId="{EF449C32-A7AE-4099-9E9B-9E2F736A89CE}" type="sibTrans" cxnId="{F226B1C2-5D99-403A-8240-EAD6BD4D8534}">
      <dgm:prSet phldrT="02" phldr="0"/>
      <dgm:spPr/>
      <dgm:t>
        <a:bodyPr/>
        <a:lstStyle/>
        <a:p>
          <a:r>
            <a:rPr lang="en-US"/>
            <a:t>02</a:t>
          </a:r>
        </a:p>
      </dgm:t>
    </dgm:pt>
    <dgm:pt modelId="{9EF41CC5-EF3B-4A6D-8229-3F1333EADFB3}">
      <dgm:prSet/>
      <dgm:spPr>
        <a:solidFill>
          <a:srgbClr val="FFC000"/>
        </a:solidFill>
      </dgm:spPr>
      <dgm:t>
        <a:bodyPr/>
        <a:lstStyle/>
        <a:p>
          <a:pPr>
            <a:defRPr cap="all"/>
          </a:pPr>
          <a:r>
            <a:rPr lang="en-US" b="1" i="0" dirty="0"/>
            <a:t>Focused vs. diffuse thinking</a:t>
          </a:r>
          <a:endParaRPr lang="en-US" dirty="0"/>
        </a:p>
      </dgm:t>
    </dgm:pt>
    <dgm:pt modelId="{DAEF1C7D-B0C5-46FA-BED3-8A54E918D3E0}" type="parTrans" cxnId="{E476EEBC-7C9F-4E07-BD58-1044B9769B64}">
      <dgm:prSet/>
      <dgm:spPr/>
      <dgm:t>
        <a:bodyPr/>
        <a:lstStyle/>
        <a:p>
          <a:endParaRPr lang="en-US"/>
        </a:p>
      </dgm:t>
    </dgm:pt>
    <dgm:pt modelId="{98E6DD7C-B953-4119-9F64-9914E467ECBF}" type="sibTrans" cxnId="{E476EEBC-7C9F-4E07-BD58-1044B9769B64}">
      <dgm:prSet phldrT="03" phldr="0"/>
      <dgm:spPr/>
      <dgm:t>
        <a:bodyPr/>
        <a:lstStyle/>
        <a:p>
          <a:r>
            <a:rPr lang="en-US"/>
            <a:t>03</a:t>
          </a:r>
        </a:p>
      </dgm:t>
    </dgm:pt>
    <dgm:pt modelId="{579698BD-D232-4926-8D7B-29A69B90858B}" type="pres">
      <dgm:prSet presAssocID="{8AA20905-3954-474B-A606-562BCA026DC1}" presName="Name0" presStyleCnt="0">
        <dgm:presLayoutVars>
          <dgm:animLvl val="lvl"/>
          <dgm:resizeHandles val="exact"/>
        </dgm:presLayoutVars>
      </dgm:prSet>
      <dgm:spPr/>
    </dgm:pt>
    <dgm:pt modelId="{3DD5B223-886E-4FC7-BDA1-ECA869A474EC}" type="pres">
      <dgm:prSet presAssocID="{DC13AB6D-DEA2-4CBB-AC69-1EF1A6AD1512}" presName="compositeNode" presStyleCnt="0">
        <dgm:presLayoutVars>
          <dgm:bulletEnabled val="1"/>
        </dgm:presLayoutVars>
      </dgm:prSet>
      <dgm:spPr/>
    </dgm:pt>
    <dgm:pt modelId="{DA3A6BD4-857F-4C66-97FA-B1E1C180A950}" type="pres">
      <dgm:prSet presAssocID="{DC13AB6D-DEA2-4CBB-AC69-1EF1A6AD1512}" presName="bgRect" presStyleLbl="alignNode1" presStyleIdx="0" presStyleCnt="3"/>
      <dgm:spPr/>
    </dgm:pt>
    <dgm:pt modelId="{BBA91679-4684-4A04-8AEB-03038C78A75C}" type="pres">
      <dgm:prSet presAssocID="{9C64CC83-643C-4E12-8F97-BC19DC031190}" presName="sibTransNodeRect" presStyleLbl="alignNode1" presStyleIdx="0" presStyleCnt="3">
        <dgm:presLayoutVars>
          <dgm:chMax val="0"/>
          <dgm:bulletEnabled val="1"/>
        </dgm:presLayoutVars>
      </dgm:prSet>
      <dgm:spPr/>
    </dgm:pt>
    <dgm:pt modelId="{5F398AEE-BC0F-4F30-99FA-92D67A176C2D}" type="pres">
      <dgm:prSet presAssocID="{DC13AB6D-DEA2-4CBB-AC69-1EF1A6AD1512}" presName="nodeRect" presStyleLbl="alignNode1" presStyleIdx="0" presStyleCnt="3">
        <dgm:presLayoutVars>
          <dgm:bulletEnabled val="1"/>
        </dgm:presLayoutVars>
      </dgm:prSet>
      <dgm:spPr/>
    </dgm:pt>
    <dgm:pt modelId="{3C27A223-AC17-40BD-B7C5-0447661C2934}" type="pres">
      <dgm:prSet presAssocID="{9C64CC83-643C-4E12-8F97-BC19DC031190}" presName="sibTrans" presStyleCnt="0"/>
      <dgm:spPr/>
    </dgm:pt>
    <dgm:pt modelId="{0864151C-845B-4A50-9755-7EE613694D81}" type="pres">
      <dgm:prSet presAssocID="{53742231-981F-480A-940F-203EC2F7423F}" presName="compositeNode" presStyleCnt="0">
        <dgm:presLayoutVars>
          <dgm:bulletEnabled val="1"/>
        </dgm:presLayoutVars>
      </dgm:prSet>
      <dgm:spPr/>
    </dgm:pt>
    <dgm:pt modelId="{00AE7F27-0E5D-4AFB-ACD6-B5A19E79EA42}" type="pres">
      <dgm:prSet presAssocID="{53742231-981F-480A-940F-203EC2F7423F}" presName="bgRect" presStyleLbl="alignNode1" presStyleIdx="1" presStyleCnt="3"/>
      <dgm:spPr/>
    </dgm:pt>
    <dgm:pt modelId="{975C752B-C37A-4BA6-A3AE-2202A141404A}" type="pres">
      <dgm:prSet presAssocID="{EF449C32-A7AE-4099-9E9B-9E2F736A89CE}" presName="sibTransNodeRect" presStyleLbl="alignNode1" presStyleIdx="1" presStyleCnt="3">
        <dgm:presLayoutVars>
          <dgm:chMax val="0"/>
          <dgm:bulletEnabled val="1"/>
        </dgm:presLayoutVars>
      </dgm:prSet>
      <dgm:spPr/>
    </dgm:pt>
    <dgm:pt modelId="{C5BDCA19-B754-421E-A6CC-628F80FC74CB}" type="pres">
      <dgm:prSet presAssocID="{53742231-981F-480A-940F-203EC2F7423F}" presName="nodeRect" presStyleLbl="alignNode1" presStyleIdx="1" presStyleCnt="3">
        <dgm:presLayoutVars>
          <dgm:bulletEnabled val="1"/>
        </dgm:presLayoutVars>
      </dgm:prSet>
      <dgm:spPr/>
    </dgm:pt>
    <dgm:pt modelId="{3E36C1DA-E751-469B-91D5-B7ADF3790DAB}" type="pres">
      <dgm:prSet presAssocID="{EF449C32-A7AE-4099-9E9B-9E2F736A89CE}" presName="sibTrans" presStyleCnt="0"/>
      <dgm:spPr/>
    </dgm:pt>
    <dgm:pt modelId="{19974A3A-09A4-40DE-BB0F-D9AED1ACB06E}" type="pres">
      <dgm:prSet presAssocID="{9EF41CC5-EF3B-4A6D-8229-3F1333EADFB3}" presName="compositeNode" presStyleCnt="0">
        <dgm:presLayoutVars>
          <dgm:bulletEnabled val="1"/>
        </dgm:presLayoutVars>
      </dgm:prSet>
      <dgm:spPr/>
    </dgm:pt>
    <dgm:pt modelId="{CAD62F17-E99D-4FEF-B376-961CA4CB20EB}" type="pres">
      <dgm:prSet presAssocID="{9EF41CC5-EF3B-4A6D-8229-3F1333EADFB3}" presName="bgRect" presStyleLbl="alignNode1" presStyleIdx="2" presStyleCnt="3"/>
      <dgm:spPr/>
    </dgm:pt>
    <dgm:pt modelId="{E20811D6-E5D4-4C9E-AABF-9E0E1902CA2C}" type="pres">
      <dgm:prSet presAssocID="{98E6DD7C-B953-4119-9F64-9914E467ECBF}" presName="sibTransNodeRect" presStyleLbl="alignNode1" presStyleIdx="2" presStyleCnt="3">
        <dgm:presLayoutVars>
          <dgm:chMax val="0"/>
          <dgm:bulletEnabled val="1"/>
        </dgm:presLayoutVars>
      </dgm:prSet>
      <dgm:spPr/>
    </dgm:pt>
    <dgm:pt modelId="{67D48337-9200-42EF-A956-8FC92E9B78D2}" type="pres">
      <dgm:prSet presAssocID="{9EF41CC5-EF3B-4A6D-8229-3F1333EADFB3}" presName="nodeRect" presStyleLbl="alignNode1" presStyleIdx="2" presStyleCnt="3">
        <dgm:presLayoutVars>
          <dgm:bulletEnabled val="1"/>
        </dgm:presLayoutVars>
      </dgm:prSet>
      <dgm:spPr/>
    </dgm:pt>
  </dgm:ptLst>
  <dgm:cxnLst>
    <dgm:cxn modelId="{43B61840-F115-4174-96B9-DA0C0E83489E}" type="presOf" srcId="{9EF41CC5-EF3B-4A6D-8229-3F1333EADFB3}" destId="{CAD62F17-E99D-4FEF-B376-961CA4CB20EB}" srcOrd="0" destOrd="0" presId="urn:microsoft.com/office/officeart/2016/7/layout/LinearBlockProcessNumbered"/>
    <dgm:cxn modelId="{0439566F-A180-439C-8FAE-14E400EF2DCF}" type="presOf" srcId="{8AA20905-3954-474B-A606-562BCA026DC1}" destId="{579698BD-D232-4926-8D7B-29A69B90858B}" srcOrd="0" destOrd="0" presId="urn:microsoft.com/office/officeart/2016/7/layout/LinearBlockProcessNumbered"/>
    <dgm:cxn modelId="{29280853-1A86-48A7-BA30-A3847B3BBF6D}" type="presOf" srcId="{98E6DD7C-B953-4119-9F64-9914E467ECBF}" destId="{E20811D6-E5D4-4C9E-AABF-9E0E1902CA2C}" srcOrd="0" destOrd="0" presId="urn:microsoft.com/office/officeart/2016/7/layout/LinearBlockProcessNumbered"/>
    <dgm:cxn modelId="{F6B1598F-1951-460F-BB68-54B32A798437}" type="presOf" srcId="{DC13AB6D-DEA2-4CBB-AC69-1EF1A6AD1512}" destId="{5F398AEE-BC0F-4F30-99FA-92D67A176C2D}" srcOrd="1" destOrd="0" presId="urn:microsoft.com/office/officeart/2016/7/layout/LinearBlockProcessNumbered"/>
    <dgm:cxn modelId="{4B888393-351D-4489-90C9-5A68061AB236}" srcId="{8AA20905-3954-474B-A606-562BCA026DC1}" destId="{DC13AB6D-DEA2-4CBB-AC69-1EF1A6AD1512}" srcOrd="0" destOrd="0" parTransId="{2C752582-D9FF-4E04-A92F-827DB4BB5C48}" sibTransId="{9C64CC83-643C-4E12-8F97-BC19DC031190}"/>
    <dgm:cxn modelId="{BA068B95-2DA2-453B-8162-90B6AB26C20F}" type="presOf" srcId="{DC13AB6D-DEA2-4CBB-AC69-1EF1A6AD1512}" destId="{DA3A6BD4-857F-4C66-97FA-B1E1C180A950}" srcOrd="0" destOrd="0" presId="urn:microsoft.com/office/officeart/2016/7/layout/LinearBlockProcessNumbered"/>
    <dgm:cxn modelId="{07D44DA2-D4CF-4582-A029-20843D5E0F23}" type="presOf" srcId="{53742231-981F-480A-940F-203EC2F7423F}" destId="{C5BDCA19-B754-421E-A6CC-628F80FC74CB}" srcOrd="1" destOrd="0" presId="urn:microsoft.com/office/officeart/2016/7/layout/LinearBlockProcessNumbered"/>
    <dgm:cxn modelId="{E476EEBC-7C9F-4E07-BD58-1044B9769B64}" srcId="{8AA20905-3954-474B-A606-562BCA026DC1}" destId="{9EF41CC5-EF3B-4A6D-8229-3F1333EADFB3}" srcOrd="2" destOrd="0" parTransId="{DAEF1C7D-B0C5-46FA-BED3-8A54E918D3E0}" sibTransId="{98E6DD7C-B953-4119-9F64-9914E467ECBF}"/>
    <dgm:cxn modelId="{FDD130C2-CD74-4EFB-A226-A939177EE674}" type="presOf" srcId="{53742231-981F-480A-940F-203EC2F7423F}" destId="{00AE7F27-0E5D-4AFB-ACD6-B5A19E79EA42}" srcOrd="0" destOrd="0" presId="urn:microsoft.com/office/officeart/2016/7/layout/LinearBlockProcessNumbered"/>
    <dgm:cxn modelId="{F226B1C2-5D99-403A-8240-EAD6BD4D8534}" srcId="{8AA20905-3954-474B-A606-562BCA026DC1}" destId="{53742231-981F-480A-940F-203EC2F7423F}" srcOrd="1" destOrd="0" parTransId="{2FC75195-FBA1-43DE-85DD-40B4B3A2F1F3}" sibTransId="{EF449C32-A7AE-4099-9E9B-9E2F736A89CE}"/>
    <dgm:cxn modelId="{714928C7-F07E-48C4-BE9E-4842896AB09C}" type="presOf" srcId="{9C64CC83-643C-4E12-8F97-BC19DC031190}" destId="{BBA91679-4684-4A04-8AEB-03038C78A75C}" srcOrd="0" destOrd="0" presId="urn:microsoft.com/office/officeart/2016/7/layout/LinearBlockProcessNumbered"/>
    <dgm:cxn modelId="{7D7B6CF4-1A1D-4E61-B5FE-C95185EF2648}" type="presOf" srcId="{9EF41CC5-EF3B-4A6D-8229-3F1333EADFB3}" destId="{67D48337-9200-42EF-A956-8FC92E9B78D2}" srcOrd="1" destOrd="0" presId="urn:microsoft.com/office/officeart/2016/7/layout/LinearBlockProcessNumbered"/>
    <dgm:cxn modelId="{B9FDDAF6-ABE3-43D5-A54F-4A0002D3FD47}" type="presOf" srcId="{EF449C32-A7AE-4099-9E9B-9E2F736A89CE}" destId="{975C752B-C37A-4BA6-A3AE-2202A141404A}" srcOrd="0" destOrd="0" presId="urn:microsoft.com/office/officeart/2016/7/layout/LinearBlockProcessNumbered"/>
    <dgm:cxn modelId="{6A5BED3A-71F8-4A71-9E51-1F50D58497B5}" type="presParOf" srcId="{579698BD-D232-4926-8D7B-29A69B90858B}" destId="{3DD5B223-886E-4FC7-BDA1-ECA869A474EC}" srcOrd="0" destOrd="0" presId="urn:microsoft.com/office/officeart/2016/7/layout/LinearBlockProcessNumbered"/>
    <dgm:cxn modelId="{50ED9B3F-B939-4662-8866-7D833C2E0794}" type="presParOf" srcId="{3DD5B223-886E-4FC7-BDA1-ECA869A474EC}" destId="{DA3A6BD4-857F-4C66-97FA-B1E1C180A950}" srcOrd="0" destOrd="0" presId="urn:microsoft.com/office/officeart/2016/7/layout/LinearBlockProcessNumbered"/>
    <dgm:cxn modelId="{0D013F25-1B82-4F7B-AEF4-E93C2E95B0C3}" type="presParOf" srcId="{3DD5B223-886E-4FC7-BDA1-ECA869A474EC}" destId="{BBA91679-4684-4A04-8AEB-03038C78A75C}" srcOrd="1" destOrd="0" presId="urn:microsoft.com/office/officeart/2016/7/layout/LinearBlockProcessNumbered"/>
    <dgm:cxn modelId="{1E713196-E09A-42B0-BC2D-5294D0D9C36F}" type="presParOf" srcId="{3DD5B223-886E-4FC7-BDA1-ECA869A474EC}" destId="{5F398AEE-BC0F-4F30-99FA-92D67A176C2D}" srcOrd="2" destOrd="0" presId="urn:microsoft.com/office/officeart/2016/7/layout/LinearBlockProcessNumbered"/>
    <dgm:cxn modelId="{F8935481-B234-48A2-8E9B-6F423817537E}" type="presParOf" srcId="{579698BD-D232-4926-8D7B-29A69B90858B}" destId="{3C27A223-AC17-40BD-B7C5-0447661C2934}" srcOrd="1" destOrd="0" presId="urn:microsoft.com/office/officeart/2016/7/layout/LinearBlockProcessNumbered"/>
    <dgm:cxn modelId="{2A71550B-14EE-4B95-A40C-E132F64E84DB}" type="presParOf" srcId="{579698BD-D232-4926-8D7B-29A69B90858B}" destId="{0864151C-845B-4A50-9755-7EE613694D81}" srcOrd="2" destOrd="0" presId="urn:microsoft.com/office/officeart/2016/7/layout/LinearBlockProcessNumbered"/>
    <dgm:cxn modelId="{819F34FD-11F2-459D-B90D-FA1539737ADA}" type="presParOf" srcId="{0864151C-845B-4A50-9755-7EE613694D81}" destId="{00AE7F27-0E5D-4AFB-ACD6-B5A19E79EA42}" srcOrd="0" destOrd="0" presId="urn:microsoft.com/office/officeart/2016/7/layout/LinearBlockProcessNumbered"/>
    <dgm:cxn modelId="{FAA4A22E-63A9-40D7-AF37-15573F3C350A}" type="presParOf" srcId="{0864151C-845B-4A50-9755-7EE613694D81}" destId="{975C752B-C37A-4BA6-A3AE-2202A141404A}" srcOrd="1" destOrd="0" presId="urn:microsoft.com/office/officeart/2016/7/layout/LinearBlockProcessNumbered"/>
    <dgm:cxn modelId="{ABA4B620-C848-4944-B91E-2E492EED893C}" type="presParOf" srcId="{0864151C-845B-4A50-9755-7EE613694D81}" destId="{C5BDCA19-B754-421E-A6CC-628F80FC74CB}" srcOrd="2" destOrd="0" presId="urn:microsoft.com/office/officeart/2016/7/layout/LinearBlockProcessNumbered"/>
    <dgm:cxn modelId="{981D06A1-F8EB-4C14-9C2A-EA505D9C81FA}" type="presParOf" srcId="{579698BD-D232-4926-8D7B-29A69B90858B}" destId="{3E36C1DA-E751-469B-91D5-B7ADF3790DAB}" srcOrd="3" destOrd="0" presId="urn:microsoft.com/office/officeart/2016/7/layout/LinearBlockProcessNumbered"/>
    <dgm:cxn modelId="{D7BB022A-2504-497B-9672-D97F4CB95B15}" type="presParOf" srcId="{579698BD-D232-4926-8D7B-29A69B90858B}" destId="{19974A3A-09A4-40DE-BB0F-D9AED1ACB06E}" srcOrd="4" destOrd="0" presId="urn:microsoft.com/office/officeart/2016/7/layout/LinearBlockProcessNumbered"/>
    <dgm:cxn modelId="{A085F843-0169-43CB-B042-74EAB6E1674B}" type="presParOf" srcId="{19974A3A-09A4-40DE-BB0F-D9AED1ACB06E}" destId="{CAD62F17-E99D-4FEF-B376-961CA4CB20EB}" srcOrd="0" destOrd="0" presId="urn:microsoft.com/office/officeart/2016/7/layout/LinearBlockProcessNumbered"/>
    <dgm:cxn modelId="{A179DBCD-25F3-44B6-BAA7-26EBC7B29448}" type="presParOf" srcId="{19974A3A-09A4-40DE-BB0F-D9AED1ACB06E}" destId="{E20811D6-E5D4-4C9E-AABF-9E0E1902CA2C}" srcOrd="1" destOrd="0" presId="urn:microsoft.com/office/officeart/2016/7/layout/LinearBlockProcessNumbered"/>
    <dgm:cxn modelId="{7429BDE6-E17F-4E08-960D-D62B256C81F6}" type="presParOf" srcId="{19974A3A-09A4-40DE-BB0F-D9AED1ACB06E}" destId="{67D48337-9200-42EF-A956-8FC92E9B78D2}" srcOrd="2" destOrd="0" presId="urn:microsoft.com/office/officeart/2016/7/layout/LinearBlockProcessNumbered"/>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3A6BD4-857F-4C66-97FA-B1E1C180A950}">
      <dsp:nvSpPr>
        <dsp:cNvPr id="0" name=""/>
        <dsp:cNvSpPr/>
      </dsp:nvSpPr>
      <dsp:spPr>
        <a:xfrm>
          <a:off x="808" y="0"/>
          <a:ext cx="3275967" cy="3714750"/>
        </a:xfrm>
        <a:prstGeom prst="rect">
          <a:avLst/>
        </a:prstGeom>
        <a:solidFill>
          <a:srgbClr val="00B0F0"/>
        </a:solidFill>
        <a:ln w="15875" cap="rnd" cmpd="sng" algn="ctr">
          <a:solidFill>
            <a:srgbClr val="00B0F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3593" tIns="0" rIns="323593" bIns="330200" numCol="1" spcCol="1270" anchor="t" anchorCtr="0">
          <a:noAutofit/>
        </a:bodyPr>
        <a:lstStyle/>
        <a:p>
          <a:pPr marL="0" lvl="0" indent="0" algn="l" defTabSz="1155700">
            <a:lnSpc>
              <a:spcPct val="90000"/>
            </a:lnSpc>
            <a:spcBef>
              <a:spcPct val="0"/>
            </a:spcBef>
            <a:spcAft>
              <a:spcPct val="35000"/>
            </a:spcAft>
            <a:buNone/>
            <a:defRPr cap="all"/>
          </a:pPr>
          <a:r>
            <a:rPr lang="en-US" sz="2600" kern="1200" dirty="0"/>
            <a:t>Chunking</a:t>
          </a:r>
        </a:p>
      </dsp:txBody>
      <dsp:txXfrm>
        <a:off x="808" y="1485900"/>
        <a:ext cx="3275967" cy="2228850"/>
      </dsp:txXfrm>
    </dsp:sp>
    <dsp:sp modelId="{BBA91679-4684-4A04-8AEB-03038C78A75C}">
      <dsp:nvSpPr>
        <dsp:cNvPr id="0" name=""/>
        <dsp:cNvSpPr/>
      </dsp:nvSpPr>
      <dsp:spPr>
        <a:xfrm>
          <a:off x="808" y="0"/>
          <a:ext cx="3275967" cy="1485900"/>
        </a:xfrm>
        <a:prstGeom prst="rect">
          <a:avLst/>
        </a:prstGeom>
        <a:noFill/>
        <a:ln w="15875" cap="rnd"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323593" tIns="165100" rIns="323593" bIns="165100" numCol="1" spcCol="1270" anchor="ctr" anchorCtr="0">
          <a:noAutofit/>
        </a:bodyPr>
        <a:lstStyle/>
        <a:p>
          <a:pPr marL="0" lvl="0" indent="0" algn="l" defTabSz="2933700">
            <a:lnSpc>
              <a:spcPct val="90000"/>
            </a:lnSpc>
            <a:spcBef>
              <a:spcPct val="0"/>
            </a:spcBef>
            <a:spcAft>
              <a:spcPct val="35000"/>
            </a:spcAft>
            <a:buNone/>
          </a:pPr>
          <a:r>
            <a:rPr lang="en-US" sz="6600" kern="1200"/>
            <a:t>01</a:t>
          </a:r>
          <a:endParaRPr lang="en-US" sz="6600" kern="1200" dirty="0"/>
        </a:p>
      </dsp:txBody>
      <dsp:txXfrm>
        <a:off x="808" y="0"/>
        <a:ext cx="3275967" cy="1485900"/>
      </dsp:txXfrm>
    </dsp:sp>
    <dsp:sp modelId="{00AE7F27-0E5D-4AFB-ACD6-B5A19E79EA42}">
      <dsp:nvSpPr>
        <dsp:cNvPr id="0" name=""/>
        <dsp:cNvSpPr/>
      </dsp:nvSpPr>
      <dsp:spPr>
        <a:xfrm>
          <a:off x="3538853" y="0"/>
          <a:ext cx="3275967" cy="3714750"/>
        </a:xfrm>
        <a:prstGeom prst="rect">
          <a:avLst/>
        </a:prstGeom>
        <a:solidFill>
          <a:srgbClr val="92D050"/>
        </a:solidFill>
        <a:ln w="15875" cap="rnd"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3593" tIns="0" rIns="323593" bIns="330200" numCol="1" spcCol="1270" anchor="t" anchorCtr="0">
          <a:noAutofit/>
        </a:bodyPr>
        <a:lstStyle/>
        <a:p>
          <a:pPr marL="0" lvl="0" indent="0" algn="l" defTabSz="1155700">
            <a:lnSpc>
              <a:spcPct val="90000"/>
            </a:lnSpc>
            <a:spcBef>
              <a:spcPct val="0"/>
            </a:spcBef>
            <a:spcAft>
              <a:spcPct val="35000"/>
            </a:spcAft>
            <a:buNone/>
            <a:defRPr cap="all"/>
          </a:pPr>
          <a:r>
            <a:rPr lang="en-US" sz="2600" kern="1200" dirty="0"/>
            <a:t>Avoiding illusions of learning </a:t>
          </a:r>
        </a:p>
      </dsp:txBody>
      <dsp:txXfrm>
        <a:off x="3538853" y="1485900"/>
        <a:ext cx="3275967" cy="2228850"/>
      </dsp:txXfrm>
    </dsp:sp>
    <dsp:sp modelId="{975C752B-C37A-4BA6-A3AE-2202A141404A}">
      <dsp:nvSpPr>
        <dsp:cNvPr id="0" name=""/>
        <dsp:cNvSpPr/>
      </dsp:nvSpPr>
      <dsp:spPr>
        <a:xfrm>
          <a:off x="3538853" y="0"/>
          <a:ext cx="3275967" cy="1485900"/>
        </a:xfrm>
        <a:prstGeom prst="rect">
          <a:avLst/>
        </a:prstGeom>
        <a:noFill/>
        <a:ln w="15875" cap="rnd"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323593" tIns="165100" rIns="323593" bIns="165100" numCol="1" spcCol="1270" anchor="ctr" anchorCtr="0">
          <a:noAutofit/>
        </a:bodyPr>
        <a:lstStyle/>
        <a:p>
          <a:pPr marL="0" lvl="0" indent="0" algn="l" defTabSz="2933700">
            <a:lnSpc>
              <a:spcPct val="90000"/>
            </a:lnSpc>
            <a:spcBef>
              <a:spcPct val="0"/>
            </a:spcBef>
            <a:spcAft>
              <a:spcPct val="35000"/>
            </a:spcAft>
            <a:buNone/>
          </a:pPr>
          <a:r>
            <a:rPr lang="en-US" sz="6600" kern="1200"/>
            <a:t>02</a:t>
          </a:r>
        </a:p>
      </dsp:txBody>
      <dsp:txXfrm>
        <a:off x="3538853" y="0"/>
        <a:ext cx="3275967" cy="1485900"/>
      </dsp:txXfrm>
    </dsp:sp>
    <dsp:sp modelId="{CAD62F17-E99D-4FEF-B376-961CA4CB20EB}">
      <dsp:nvSpPr>
        <dsp:cNvPr id="0" name=""/>
        <dsp:cNvSpPr/>
      </dsp:nvSpPr>
      <dsp:spPr>
        <a:xfrm>
          <a:off x="7076898" y="0"/>
          <a:ext cx="3275967" cy="3714750"/>
        </a:xfrm>
        <a:prstGeom prst="rect">
          <a:avLst/>
        </a:prstGeom>
        <a:solidFill>
          <a:srgbClr val="FFC000"/>
        </a:solidFill>
        <a:ln w="15875" cap="rnd"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3593" tIns="0" rIns="323593" bIns="330200" numCol="1" spcCol="1270" anchor="t" anchorCtr="0">
          <a:noAutofit/>
        </a:bodyPr>
        <a:lstStyle/>
        <a:p>
          <a:pPr marL="0" lvl="0" indent="0" algn="l" defTabSz="1155700">
            <a:lnSpc>
              <a:spcPct val="90000"/>
            </a:lnSpc>
            <a:spcBef>
              <a:spcPct val="0"/>
            </a:spcBef>
            <a:spcAft>
              <a:spcPct val="35000"/>
            </a:spcAft>
            <a:buNone/>
            <a:defRPr cap="all"/>
          </a:pPr>
          <a:r>
            <a:rPr lang="en-US" sz="2600" b="1" i="0" kern="1200" dirty="0"/>
            <a:t>Focused vs. diffuse thinking</a:t>
          </a:r>
          <a:endParaRPr lang="en-US" sz="2600" kern="1200" dirty="0"/>
        </a:p>
      </dsp:txBody>
      <dsp:txXfrm>
        <a:off x="7076898" y="1485900"/>
        <a:ext cx="3275967" cy="2228850"/>
      </dsp:txXfrm>
    </dsp:sp>
    <dsp:sp modelId="{E20811D6-E5D4-4C9E-AABF-9E0E1902CA2C}">
      <dsp:nvSpPr>
        <dsp:cNvPr id="0" name=""/>
        <dsp:cNvSpPr/>
      </dsp:nvSpPr>
      <dsp:spPr>
        <a:xfrm>
          <a:off x="7076898" y="0"/>
          <a:ext cx="3275967" cy="1485900"/>
        </a:xfrm>
        <a:prstGeom prst="rect">
          <a:avLst/>
        </a:prstGeom>
        <a:noFill/>
        <a:ln w="15875" cap="rnd"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323593" tIns="165100" rIns="323593" bIns="165100" numCol="1" spcCol="1270" anchor="ctr" anchorCtr="0">
          <a:noAutofit/>
        </a:bodyPr>
        <a:lstStyle/>
        <a:p>
          <a:pPr marL="0" lvl="0" indent="0" algn="l" defTabSz="2933700">
            <a:lnSpc>
              <a:spcPct val="90000"/>
            </a:lnSpc>
            <a:spcBef>
              <a:spcPct val="0"/>
            </a:spcBef>
            <a:spcAft>
              <a:spcPct val="35000"/>
            </a:spcAft>
            <a:buNone/>
          </a:pPr>
          <a:r>
            <a:rPr lang="en-US" sz="6600" kern="1200"/>
            <a:t>03</a:t>
          </a:r>
        </a:p>
      </dsp:txBody>
      <dsp:txXfrm>
        <a:off x="7076898" y="0"/>
        <a:ext cx="3275967" cy="1485900"/>
      </dsp:txXfrm>
    </dsp:sp>
  </dsp:spTree>
</dsp:drawing>
</file>

<file path=ppt/diagrams/layout1.xml><?xml version="1.0" encoding="utf-8"?>
<dgm:layoutDef xmlns:dgm="http://schemas.openxmlformats.org/drawingml/2006/diagram" xmlns:a="http://schemas.openxmlformats.org/drawingml/2006/main" uniqueId="urn:microsoft.com/office/officeart/2016/7/layout/LinearBlockProcessNumbered">
  <dgm:title val="Linear Block Process Numbered"/>
  <dgm:desc val="Used to show a progression; a timeline; sequential steps in a task, process, or workflow; or to emphasize movement or direction. Automatic numbers have been introduced to show the steps of the process. Level 1 text and Level 2 text both appears in a rectangl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01</a:t>
              </a:r>
            </a:p>
          </dgm:t>
        </dgm:pt>
        <dgm:pt modelId="201" type="sibTrans" cxnId="5">
          <dgm:prSet phldrT="2"/>
          <dgm:t>
            <a:bodyPr/>
            <a:lstStyle/>
            <a:p>
              <a:r>
                <a:t>02</a:t>
              </a:r>
            </a:p>
          </dgm:t>
        </dgm:pt>
        <dgm:pt modelId="301" type="sibTrans" cxnId="6">
          <dgm:prSet phldrT="3"/>
          <dgm:t>
            <a:bodyPr/>
            <a:lstStyle/>
            <a:p>
              <a:r>
                <a:t>03</a:t>
              </a:r>
            </a:p>
          </dgm:t>
        </dgm:pt>
      </dgm:ptLst>
      <dgm:cxnLst>
        <dgm:cxn modelId="4" srcId="0" destId="1" srcOrd="0" destOrd="0" sibTransId="101"/>
        <dgm:cxn modelId="5" srcId="0" destId="2" srcOrd="1" destOrd="0" sibTransId="201"/>
        <dgm:cxn modelId="6" srcId="0" destId="3" srcOrd="2"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animLvl val="lvl"/>
      <dgm:resizeHandles val="exact"/>
    </dgm:varLst>
    <dgm:alg type="lin">
      <dgm:param type="linDir" val="fromL"/>
      <dgm:param type="nodeVertAlign" val="t"/>
    </dgm:alg>
    <dgm:shape xmlns:r="http://schemas.openxmlformats.org/officeDocument/2006/relationships" r:blip="">
      <dgm:adjLst/>
    </dgm:shape>
    <dgm:presOf/>
    <dgm:constrLst>
      <dgm:constr type="h" for="ch" forName="compositeNode" refType="h"/>
      <dgm:constr type="w" for="ch" forName="compositeNode" refType="w"/>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sibTransNodeRect" op="equ"/>
      <dgm:constr type="primFontSz" for="des" forName="nodeRect" op="equ"/>
    </dgm:constrLst>
    <dgm:ruleLst/>
    <dgm:forEach name="Name4" axis="ch" ptType="node">
      <dgm:layoutNode name="compositeNode">
        <dgm:varLst>
          <dgm:bulletEnabled val="1"/>
        </dgm:varLst>
        <dgm:alg type="composite"/>
        <dgm:constrLst>
          <dgm:constr type="h" refType="w" op="lte" fact="1.2"/>
          <dgm:constr type="w" for="ch" forName="bgRect" refType="w"/>
          <dgm:constr type="h" for="ch" forName="bgRect" refType="h"/>
          <dgm:constr type="t" for="ch" forName="bgRect"/>
          <dgm:constr type="l" for="ch" forName="bgRect"/>
          <dgm:constr type="w" for="ch" forName="sibTransNodeRect" refType="w" refFor="ch" refForName="bgRect"/>
          <dgm:constr type="h" for="ch" forName="sibTransNodeRect" refType="h" refFor="ch" refForName="bgRect" fact="0.4"/>
          <dgm:constr type="t" for="ch" forName="sibTransNodeRect"/>
          <dgm:constr type="l" for="ch" forName="sibTransNodeRect"/>
          <dgm:constr type="r" for="ch" forName="nodeRect" refType="r" refFor="ch" refForName="bgRect"/>
          <dgm:constr type="h" for="ch" forName="nodeRect" refType="h" refFor="ch" refForName="bgRect" fact="0.6"/>
          <dgm:constr type="t" for="ch" forName="nodeRect" refType="b" refFor="ch" refForName="sibTransNodeRect"/>
          <dgm:constr type="l" for="ch" forName="nodeRect" refType="l" refFor="ch" refForName="bgRect"/>
        </dgm:constrLst>
        <dgm:ruleLst>
          <dgm:rule type="w" for="ch" forName="nodeRect" val="NaN" fact="NaN" max="30"/>
        </dgm:ruleLst>
        <dgm:layoutNode name="bgRect" styleLbl="alignNode1">
          <dgm:alg type="sp"/>
          <dgm:shape xmlns:r="http://schemas.openxmlformats.org/officeDocument/2006/relationships" type="rect" r:blip="">
            <dgm:adjLst>
              <dgm:adj idx="1" val="0.05"/>
            </dgm:adjLst>
          </dgm:shape>
          <dgm:presOf axis="self"/>
          <dgm:constrLst/>
          <dgm:ruleLst/>
        </dgm:layoutNode>
        <dgm:forEach name="Name19" axis="followSib" ptType="sibTrans" hideLastTrans="0" cnt="1">
          <dgm:layoutNode name="sibTransNodeRect" styleLbl="alignNode1">
            <dgm:varLst>
              <dgm:chMax val="0"/>
              <dgm:bulletEnabled val="1"/>
            </dgm:varLst>
            <dgm:presOf axis="self"/>
            <dgm:alg type="tx">
              <dgm:param type="parTxLTRAlign" val="l"/>
              <dgm:param type="parTxRTLAlign" val="l"/>
            </dgm:alg>
            <dgm:shape xmlns:r="http://schemas.openxmlformats.org/officeDocument/2006/relationships" type="rect" r:blip="" hideGeom="1">
              <dgm:adjLst/>
            </dgm:shape>
            <dgm:constrLst>
              <dgm:constr type="primFontSz" val="66"/>
              <dgm:constr type="tMarg" val="13"/>
              <dgm:constr type="lMarg" refType="w" fact="0.28"/>
              <dgm:constr type="rMarg" refType="w" fact="0.28"/>
              <dgm:constr type="bMarg" val="13"/>
            </dgm:constrLst>
            <dgm:ruleLst>
              <dgm:rule type="primFontSz" val="14" fact="NaN" max="NaN"/>
              <dgm:rule type="tMarg" val="13" fact="NaN" max="NaN"/>
            </dgm:ruleLst>
          </dgm:layoutNode>
        </dgm:forEach>
        <dgm:layoutNode name="nodeRect" styleLbl="alignNode1" moveWith="bgRect">
          <dgm:varLst>
            <dgm:bulletEnabled val="1"/>
          </dgm:varLst>
          <dgm:alg type="tx">
            <dgm:param type="parTxLTRAlign" val="l"/>
            <dgm:param type="parTxRTLAlign" val="r"/>
            <dgm:param type="txAnchorVert" val="t"/>
            <dgm:param type="stBulletLvl" val="2"/>
          </dgm:alg>
          <dgm:shape xmlns:r="http://schemas.openxmlformats.org/officeDocument/2006/relationships" type="rect" r:blip="" hideGeom="1">
            <dgm:adjLst/>
          </dgm:shape>
          <dgm:presOf axis="desOrSelf" ptType="node"/>
          <dgm:constrLst>
            <dgm:constr type="primFontSz" val="26"/>
            <dgm:constr type="tMarg"/>
            <dgm:constr type="lMarg" refType="w" fact="0.28"/>
            <dgm:constr type="rMarg" refType="w" fact="0.28"/>
            <dgm:constr type="bMarg" val="26"/>
          </dgm:constrLst>
          <dgm:ruleLst>
            <dgm:rule type="primFontSz" val="11" fact="NaN" max="NaN"/>
          </dgm:ruleLst>
        </dgm:layoutNode>
      </dgm:layoutNode>
      <dgm:forEach name="Name14" axis="followSib" ptType="sibTrans" cnt="1">
        <dgm:layoutNode name="sibTrans">
          <dgm:alg type="sp"/>
          <dgm:shape xmlns:r="http://schemas.openxmlformats.org/officeDocument/2006/relationships" r:blip="">
            <dgm:adjLst/>
          </dgm:shape>
          <dgm:presOf/>
          <dgm:constrLst/>
          <dgm:ruleLst/>
        </dgm:layoutNode>
      </dgm:forEach>
    </dgm:forEach>
  </dgm:layoutNode>
  <dgm:extLst>
    <a:ext uri="{4F341089-5ED1-44EC-B178-C955D00A3D55}">
      <dgm1611:autoBuNodeInfoLst xmlns:dgm1611="http://schemas.microsoft.com/office/drawing/2016/11/diagram">
        <dgm1611:autoBuNodeInfo lvl="1" ptType="sibTrans">
          <dgm1611:buPr prefix="" leadZeros="1">
            <a:buAutoNum type="arabicParenBoth"/>
          </dgm1611:buPr>
        </dgm1611:autoBuNodeInfo>
      </dgm1611:autoBuNodeInfoLst>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0693" y="1769540"/>
            <a:ext cx="9440034" cy="1828801"/>
          </a:xfrm>
        </p:spPr>
        <p:txBody>
          <a:bodyPr anchor="b">
            <a:normAutofit/>
          </a:bodyPr>
          <a:lstStyle>
            <a:lvl1pPr algn="ctr">
              <a:defRPr sz="5400"/>
            </a:lvl1pPr>
          </a:lstStyle>
          <a:p>
            <a:r>
              <a:rPr lang="en-US"/>
              <a:t>Click to edit Master title style</a:t>
            </a:r>
            <a:endParaRPr lang="en-US" dirty="0"/>
          </a:p>
        </p:txBody>
      </p:sp>
      <p:sp>
        <p:nvSpPr>
          <p:cNvPr id="3" name="Subtitle 2"/>
          <p:cNvSpPr>
            <a:spLocks noGrp="1"/>
          </p:cNvSpPr>
          <p:nvPr>
            <p:ph type="subTitle" idx="1"/>
          </p:nvPr>
        </p:nvSpPr>
        <p:spPr>
          <a:xfrm>
            <a:off x="1370693" y="3773489"/>
            <a:ext cx="9440034" cy="1049867"/>
          </a:xfrm>
        </p:spPr>
        <p:txBody>
          <a:bodyPr anchor="t"/>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8D38747-4367-4BD2-8D51-C97E202738E2}" type="datetime1">
              <a:rPr lang="en-US" smtClean="0"/>
              <a:t>10/3/2021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38525254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6" name="Picture 15" descr="Slate-V2-HD-panoPhotoInset.png">
            <a:extLst>
              <a:ext uri="{FF2B5EF4-FFF2-40B4-BE49-F238E27FC236}">
                <a16:creationId xmlns:a16="http://schemas.microsoft.com/office/drawing/2014/main" id="{CE39118B-B3AD-4BD4-BA22-DEFF4E76CE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883" y="547807"/>
            <a:ext cx="10141799" cy="3816806"/>
          </a:xfrm>
          <a:prstGeom prst="rect">
            <a:avLst/>
          </a:prstGeom>
        </p:spPr>
      </p:pic>
      <p:sp>
        <p:nvSpPr>
          <p:cNvPr id="2" name="Title 1"/>
          <p:cNvSpPr>
            <a:spLocks noGrp="1"/>
          </p:cNvSpPr>
          <p:nvPr>
            <p:ph type="title"/>
          </p:nvPr>
        </p:nvSpPr>
        <p:spPr>
          <a:xfrm>
            <a:off x="913806" y="4565255"/>
            <a:ext cx="10355326" cy="543472"/>
          </a:xfrm>
        </p:spPr>
        <p:txBody>
          <a:bodyPr anchor="b">
            <a:normAutofit/>
          </a:bodyPr>
          <a:lstStyle>
            <a:lvl1pPr algn="ctr">
              <a:defRPr sz="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69349" y="695009"/>
            <a:ext cx="9845346" cy="3525671"/>
          </a:xfrm>
          <a:effectLst>
            <a:outerShdw blurRad="38100" dist="25400" dir="4440000">
              <a:srgbClr val="000000">
                <a:alpha val="36000"/>
              </a:srgbClr>
            </a:outerShdw>
          </a:effectLst>
        </p:spPr>
        <p:txBody>
          <a:bodyPr anchor="t">
            <a:normAutofit/>
          </a:bodyPr>
          <a:lstStyle>
            <a:lvl1pPr marL="0" indent="0" algn="ctr">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5" y="5247728"/>
            <a:ext cx="10353762" cy="543472"/>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1F1B079-7EF0-44EE-B798-BCC497C9F3B2}" type="datetime1">
              <a:rPr lang="en-US" smtClean="0"/>
              <a:t>10/3/2021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2146655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8437"/>
            <a:ext cx="10353762" cy="3534344"/>
          </a:xfrm>
        </p:spPr>
        <p:txBody>
          <a:bodyPr anchor="ctr">
            <a:normAutofit/>
          </a:bodyPr>
          <a:lstStyle>
            <a:lvl1pPr>
              <a:defRPr sz="4000"/>
            </a:lvl1pPr>
          </a:lstStyle>
          <a:p>
            <a:r>
              <a:rPr lang="en-US"/>
              <a:t>Click to edit Master title style</a:t>
            </a:r>
            <a:endParaRPr lang="en-US" dirty="0"/>
          </a:p>
        </p:txBody>
      </p:sp>
      <p:sp>
        <p:nvSpPr>
          <p:cNvPr id="4" name="Text Placeholder 3"/>
          <p:cNvSpPr>
            <a:spLocks noGrp="1"/>
          </p:cNvSpPr>
          <p:nvPr>
            <p:ph type="body" sz="half" idx="2"/>
          </p:nvPr>
        </p:nvSpPr>
        <p:spPr>
          <a:xfrm>
            <a:off x="913794" y="4295180"/>
            <a:ext cx="10353763" cy="150182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8FF70A8-1D13-4657-95F0-A9EA54967B8D}" type="datetime1">
              <a:rPr lang="en-US" smtClean="0"/>
              <a:t>10/3/2021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5812055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normAutofit/>
          </a:bodyPr>
          <a:lstStyle>
            <a:lvl1pPr>
              <a:defRPr sz="36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532749"/>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94" y="4304353"/>
            <a:ext cx="10353763" cy="1489496"/>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1EB90AC-71BD-4C7F-8ACA-7B3F18292E63}" type="datetime1">
              <a:rPr lang="en-US" smtClean="0"/>
              <a:t>10/3/2021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
        <p:nvSpPr>
          <p:cNvPr id="11" name="TextBox 10">
            <a:extLst>
              <a:ext uri="{FF2B5EF4-FFF2-40B4-BE49-F238E27FC236}">
                <a16:creationId xmlns:a16="http://schemas.microsoft.com/office/drawing/2014/main" id="{223F0D53-0705-41B7-8554-09D21E7807F9}"/>
              </a:ext>
            </a:extLst>
          </p:cNvPr>
          <p:cNvSpPr txBox="1"/>
          <p:nvPr/>
        </p:nvSpPr>
        <p:spPr>
          <a:xfrm>
            <a:off x="990600" y="88479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a:extLst>
              <a:ext uri="{FF2B5EF4-FFF2-40B4-BE49-F238E27FC236}">
                <a16:creationId xmlns:a16="http://schemas.microsoft.com/office/drawing/2014/main" id="{C7F647CD-0F1A-4BB3-89E0-A74F1E1B098D}"/>
              </a:ext>
            </a:extLst>
          </p:cNvPr>
          <p:cNvSpPr txBox="1"/>
          <p:nvPr/>
        </p:nvSpPr>
        <p:spPr>
          <a:xfrm>
            <a:off x="10504716" y="292825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4805943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794" y="2126942"/>
            <a:ext cx="10353763" cy="25118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84" y="4650556"/>
            <a:ext cx="10352199"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E6EFC2C-8905-46F0-B443-CE905B76BA01}" type="datetime1">
              <a:rPr lang="en-US" smtClean="0"/>
              <a:t>10/3/2021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1588362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5" y="609600"/>
            <a:ext cx="10353762" cy="970450"/>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95" y="1885950"/>
            <a:ext cx="3300984" cy="764782"/>
          </a:xfrm>
        </p:spPr>
        <p:txBody>
          <a:bodyPr anchor="b">
            <a:noAutofit/>
          </a:bodyPr>
          <a:lstStyle>
            <a:lvl1pPr marL="0" indent="0" algn="ctr">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95" y="2768112"/>
            <a:ext cx="3300984" cy="302308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46711" y="1885949"/>
            <a:ext cx="3300984" cy="764783"/>
          </a:xfrm>
        </p:spPr>
        <p:txBody>
          <a:bodyPr anchor="b">
            <a:noAutofit/>
          </a:bodyPr>
          <a:lstStyle>
            <a:lvl1pPr marL="0" indent="0" algn="ctr">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1435" y="2768112"/>
            <a:ext cx="3300984" cy="302308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66572" y="1885950"/>
            <a:ext cx="3300984" cy="764782"/>
          </a:xfrm>
        </p:spPr>
        <p:txBody>
          <a:bodyPr anchor="b">
            <a:noAutofit/>
          </a:bodyPr>
          <a:lstStyle>
            <a:lvl1pPr marL="0" indent="0" algn="ctr">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66572" y="2768110"/>
            <a:ext cx="3300984" cy="302308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D9079DC3-C9B5-499E-9140-0DC28B7074E2}" type="datetime1">
              <a:rPr lang="en-US" smtClean="0"/>
              <a:t>10/3/2021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3874069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2" name="Picture 1" descr="Slate-V2-HD-3colPhotoInset.png">
            <a:extLst>
              <a:ext uri="{FF2B5EF4-FFF2-40B4-BE49-F238E27FC236}">
                <a16:creationId xmlns:a16="http://schemas.microsoft.com/office/drawing/2014/main" id="{7E87C569-D426-4615-ADA7-B370EA9834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7962" y="1818214"/>
            <a:ext cx="3339972" cy="1847851"/>
          </a:xfrm>
          <a:prstGeom prst="rect">
            <a:avLst/>
          </a:prstGeom>
        </p:spPr>
      </p:pic>
      <p:pic>
        <p:nvPicPr>
          <p:cNvPr id="36" name="Picture 35" descr="Slate-V2-HD-3colPhotoInset.png">
            <a:extLst>
              <a:ext uri="{FF2B5EF4-FFF2-40B4-BE49-F238E27FC236}">
                <a16:creationId xmlns:a16="http://schemas.microsoft.com/office/drawing/2014/main" id="{7B353ED4-7AD0-46C9-88ED-1A16B1433A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03800" y="1818214"/>
            <a:ext cx="3339972" cy="1847851"/>
          </a:xfrm>
          <a:prstGeom prst="rect">
            <a:avLst/>
          </a:prstGeom>
        </p:spPr>
      </p:pic>
      <p:pic>
        <p:nvPicPr>
          <p:cNvPr id="37" name="Picture 36" descr="Slate-V2-HD-3colPhotoInset.png">
            <a:extLst>
              <a:ext uri="{FF2B5EF4-FFF2-40B4-BE49-F238E27FC236}">
                <a16:creationId xmlns:a16="http://schemas.microsoft.com/office/drawing/2014/main" id="{F561D985-AD57-459A-B3A6-EBF2960397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36051" y="1818214"/>
            <a:ext cx="3339972" cy="1847851"/>
          </a:xfrm>
          <a:prstGeom prst="rect">
            <a:avLst/>
          </a:prstGeom>
        </p:spPr>
      </p:pic>
      <p:sp>
        <p:nvSpPr>
          <p:cNvPr id="30" name="Title 1"/>
          <p:cNvSpPr>
            <a:spLocks noGrp="1"/>
          </p:cNvSpPr>
          <p:nvPr>
            <p:ph type="title"/>
          </p:nvPr>
        </p:nvSpPr>
        <p:spPr>
          <a:xfrm>
            <a:off x="913794" y="609600"/>
            <a:ext cx="10353763" cy="97045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95"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018102" y="1938918"/>
            <a:ext cx="3092368" cy="160295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95" y="4572443"/>
            <a:ext cx="3300984" cy="121875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88"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545743" y="1939094"/>
            <a:ext cx="3092368" cy="160816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435" y="4572442"/>
            <a:ext cx="3300984" cy="121875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66697"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075698" y="1934432"/>
            <a:ext cx="3092368" cy="160729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66572" y="4572442"/>
            <a:ext cx="3300984" cy="121875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30BB33EA-E472-4D22-9C03-A9C14AA21CED}" type="datetime1">
              <a:rPr lang="en-US" smtClean="0"/>
              <a:t>10/3/2021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4623026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17E833E-1B6D-415F-AD29-75AE8C43BD0D}" type="datetime1">
              <a:rPr lang="en-US" smtClean="0"/>
              <a:t>10/3/2021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0941586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83068" y="609599"/>
            <a:ext cx="2284487" cy="5181601"/>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913796" y="609599"/>
            <a:ext cx="7916872" cy="5181601"/>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52596F-08A7-4B70-989A-F2B1CF31E66B}" type="datetime1">
              <a:rPr lang="en-US" smtClean="0"/>
              <a:t>10/3/2021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5345277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3C55A3C-5767-4844-A0A3-83778C2E5409}" type="datetime1">
              <a:rPr lang="en-US" smtClean="0"/>
              <a:t>10/3/2021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7858651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95401" y="1761067"/>
            <a:ext cx="9590550" cy="1828813"/>
          </a:xfrm>
        </p:spPr>
        <p:txBody>
          <a:bodyPr anchor="b"/>
          <a:lstStyle>
            <a:lvl1pPr algn="ctr">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3763439"/>
            <a:ext cx="9590550" cy="1333494"/>
          </a:xfrm>
        </p:spPr>
        <p:txBody>
          <a:bodyPr anchor="t"/>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AE507A8-A5CF-4D38-AB86-7EDDA87A85D4}" type="datetime1">
              <a:rPr lang="en-US" smtClean="0"/>
              <a:t>10/3/2021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12264868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1261872"/>
          </a:xfrm>
        </p:spPr>
        <p:txBody>
          <a:bodyPr/>
          <a:lstStyle/>
          <a:p>
            <a:r>
              <a:rPr lang="en-US"/>
              <a:t>Click to edit Master title style</a:t>
            </a:r>
            <a:endParaRPr lang="en-US" dirty="0"/>
          </a:p>
        </p:txBody>
      </p:sp>
      <p:sp>
        <p:nvSpPr>
          <p:cNvPr id="3" name="Content Placeholder 2"/>
          <p:cNvSpPr>
            <a:spLocks noGrp="1"/>
          </p:cNvSpPr>
          <p:nvPr>
            <p:ph sz="half" idx="1"/>
          </p:nvPr>
        </p:nvSpPr>
        <p:spPr>
          <a:xfrm>
            <a:off x="913795" y="2076450"/>
            <a:ext cx="4856841" cy="3622671"/>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0716" y="2076451"/>
            <a:ext cx="4856841" cy="3622672"/>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DFCD27C-8599-43EF-BA1D-14DDC1946E06}" type="datetime1">
              <a:rPr lang="en-US" smtClean="0"/>
              <a:t>10/3/2021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1751756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20" name="Picture 19" descr="Slate-V2-HD-compPhotoInset.png">
            <a:extLst>
              <a:ext uri="{FF2B5EF4-FFF2-40B4-BE49-F238E27FC236}">
                <a16:creationId xmlns:a16="http://schemas.microsoft.com/office/drawing/2014/main" id="{37B721FF-D609-4D98-9D19-CF75AA8A54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3795" y="1734506"/>
            <a:ext cx="5029200" cy="4099959"/>
          </a:xfrm>
          <a:prstGeom prst="rect">
            <a:avLst/>
          </a:prstGeom>
        </p:spPr>
      </p:pic>
      <p:pic>
        <p:nvPicPr>
          <p:cNvPr id="21" name="Picture 20" descr="Slate-V2-HD-compPhotoInset.png">
            <a:extLst>
              <a:ext uri="{FF2B5EF4-FFF2-40B4-BE49-F238E27FC236}">
                <a16:creationId xmlns:a16="http://schemas.microsoft.com/office/drawing/2014/main" id="{073936BD-C868-433F-8E84-D6DD8E640E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38357" y="1734506"/>
            <a:ext cx="5029200" cy="4099959"/>
          </a:xfrm>
          <a:prstGeom prst="rect">
            <a:avLst/>
          </a:prstGeom>
        </p:spPr>
      </p:pic>
      <p:sp>
        <p:nvSpPr>
          <p:cNvPr id="2" name="Title 1"/>
          <p:cNvSpPr>
            <a:spLocks noGrp="1"/>
          </p:cNvSpPr>
          <p:nvPr>
            <p:ph type="title"/>
          </p:nvPr>
        </p:nvSpPr>
        <p:spPr>
          <a:xfrm>
            <a:off x="913795" y="609600"/>
            <a:ext cx="10353762" cy="970450"/>
          </a:xfrm>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046013" y="1855153"/>
            <a:ext cx="4764764" cy="692494"/>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46013" y="2702103"/>
            <a:ext cx="4764764" cy="3043533"/>
          </a:xfrm>
        </p:spPr>
        <p:txBody>
          <a:bodyPr anchor="t">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63166" y="1855152"/>
            <a:ext cx="4779582" cy="692495"/>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363167" y="2702103"/>
            <a:ext cx="4779581" cy="3043533"/>
          </a:xfrm>
        </p:spPr>
        <p:txBody>
          <a:bodyPr anchor="t">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9343D99-809A-49C0-96E5-4250D0B498EE}" type="datetime1">
              <a:rPr lang="en-US" smtClean="0"/>
              <a:t>10/3/2021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608887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143DE9B-B678-4EFB-BB7D-A4370204A0B0}" type="datetime1">
              <a:rPr lang="en-US" smtClean="0"/>
              <a:t>10/3/2021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1648886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8812DA-F765-4142-A6A3-A8ED7235E082}" type="datetime1">
              <a:rPr lang="en-US" smtClean="0"/>
              <a:t>10/3/2021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7659166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3706889" cy="1821918"/>
          </a:xfrm>
        </p:spPr>
        <p:txBody>
          <a:bodyPr anchor="b">
            <a:normAutofit/>
          </a:bodyPr>
          <a:lstStyle>
            <a:lvl1pPr algn="ctr">
              <a:defRPr sz="2800" b="0"/>
            </a:lvl1pPr>
          </a:lstStyle>
          <a:p>
            <a:r>
              <a:rPr lang="en-US"/>
              <a:t>Click to edit Master title style</a:t>
            </a:r>
            <a:endParaRPr lang="en-US" dirty="0"/>
          </a:p>
        </p:txBody>
      </p:sp>
      <p:sp>
        <p:nvSpPr>
          <p:cNvPr id="3" name="Content Placeholder 2"/>
          <p:cNvSpPr>
            <a:spLocks noGrp="1"/>
          </p:cNvSpPr>
          <p:nvPr>
            <p:ph idx="1"/>
          </p:nvPr>
        </p:nvSpPr>
        <p:spPr>
          <a:xfrm>
            <a:off x="4855633" y="609600"/>
            <a:ext cx="6411924" cy="5080001"/>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3795" y="2673351"/>
            <a:ext cx="3706889" cy="3016250"/>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E0277FD-7DE6-41D4-930D-AC99F5AFE54E}" type="datetime1">
              <a:rPr lang="en-US" smtClean="0"/>
              <a:t>10/3/2021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5964791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22" name="Picture 21" descr="Slate-V2-HD-vertPhotoInset.png">
            <a:extLst>
              <a:ext uri="{FF2B5EF4-FFF2-40B4-BE49-F238E27FC236}">
                <a16:creationId xmlns:a16="http://schemas.microsoft.com/office/drawing/2014/main" id="{4D06E496-ACBA-4063-B4A1-C5C484EE5A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93665" y="609600"/>
            <a:ext cx="3584166" cy="5204832"/>
          </a:xfrm>
          <a:prstGeom prst="rect">
            <a:avLst/>
          </a:prstGeom>
        </p:spPr>
      </p:pic>
      <p:sp>
        <p:nvSpPr>
          <p:cNvPr id="2" name="Title 1"/>
          <p:cNvSpPr>
            <a:spLocks noGrp="1"/>
          </p:cNvSpPr>
          <p:nvPr>
            <p:ph type="title"/>
          </p:nvPr>
        </p:nvSpPr>
        <p:spPr>
          <a:xfrm>
            <a:off x="913795" y="763701"/>
            <a:ext cx="5707899" cy="1675559"/>
          </a:xfrm>
        </p:spPr>
        <p:txBody>
          <a:bodyPr anchor="b">
            <a:noAutofit/>
          </a:bodyPr>
          <a:lstStyle>
            <a:lvl1pPr algn="ctr">
              <a:defRPr sz="32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42551" y="763702"/>
            <a:ext cx="3275751" cy="4912822"/>
          </a:xfr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73698" y="2679699"/>
            <a:ext cx="4588094" cy="3135695"/>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EA15526-7079-4B7B-987C-1B5FAE11A0FF}" type="datetime1">
              <a:rPr lang="en-US" smtClean="0"/>
              <a:t>10/3/2021</a:t>
            </a:fld>
            <a:endParaRPr lang="en-US" dirty="0"/>
          </a:p>
        </p:txBody>
      </p:sp>
      <p:sp>
        <p:nvSpPr>
          <p:cNvPr id="6" name="Footer Placeholder 5"/>
          <p:cNvSpPr>
            <a:spLocks noGrp="1"/>
          </p:cNvSpPr>
          <p:nvPr>
            <p:ph type="ftr" sz="quarter" idx="11"/>
          </p:nvPr>
        </p:nvSpPr>
        <p:spPr/>
        <p:txBody>
          <a:bodyPr/>
          <a:lstStyle/>
          <a:p>
            <a:pPr algn="l"/>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4263787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2" cy="1257300"/>
          </a:xfrm>
          <a:prstGeom prst="rect">
            <a:avLst/>
          </a:prstGeom>
          <a:effectLst>
            <a:outerShdw blurRad="25400" dir="17880000">
              <a:srgbClr val="000000">
                <a:alpha val="46000"/>
              </a:srgbClr>
            </a:outerShdw>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95" y="2076450"/>
            <a:ext cx="10353762" cy="3714749"/>
          </a:xfrm>
          <a:prstGeom prst="rect">
            <a:avLst/>
          </a:prstGeom>
          <a:effectLst>
            <a:outerShdw blurRad="25400" dir="17880000">
              <a:srgbClr val="000000">
                <a:alpha val="46000"/>
              </a:srgbClr>
            </a:outerShdw>
          </a:effectLst>
        </p:spPr>
        <p:txBody>
          <a:bodyPr vert="horz" lIns="91440" tIns="45720" rIns="91440" bIns="45720" rtlCol="0"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6" y="6000749"/>
            <a:ext cx="2743200" cy="365125"/>
          </a:xfrm>
          <a:prstGeom prst="rect">
            <a:avLst/>
          </a:prstGeom>
        </p:spPr>
        <p:txBody>
          <a:bodyPr vert="horz" lIns="91440" tIns="45720" rIns="91440" bIns="45720" rtlCol="0" anchor="ctr"/>
          <a:lstStyle>
            <a:lvl1pPr algn="r">
              <a:defRPr sz="1100">
                <a:solidFill>
                  <a:schemeClr val="tx1">
                    <a:lumMod val="95000"/>
                  </a:schemeClr>
                </a:solidFill>
                <a:effectLst>
                  <a:outerShdw blurRad="50800" dist="38100" dir="2700000" algn="tl" rotWithShape="0">
                    <a:schemeClr val="bg1">
                      <a:alpha val="43000"/>
                    </a:schemeClr>
                  </a:outerShdw>
                </a:effectLst>
              </a:defRPr>
            </a:lvl1pPr>
          </a:lstStyle>
          <a:p>
            <a:fld id="{073ED0CC-082F-4160-86E5-0D6041F12778}" type="datetime1">
              <a:rPr lang="en-US" smtClean="0"/>
              <a:t>10/3/2021</a:t>
            </a:fld>
            <a:endParaRPr lang="en-US" dirty="0"/>
          </a:p>
        </p:txBody>
      </p:sp>
      <p:sp>
        <p:nvSpPr>
          <p:cNvPr id="5" name="Footer Placeholder 4"/>
          <p:cNvSpPr>
            <a:spLocks noGrp="1"/>
          </p:cNvSpPr>
          <p:nvPr>
            <p:ph type="ftr" sz="quarter" idx="3"/>
          </p:nvPr>
        </p:nvSpPr>
        <p:spPr>
          <a:xfrm>
            <a:off x="913795" y="6000749"/>
            <a:ext cx="6672865" cy="365125"/>
          </a:xfrm>
          <a:prstGeom prst="rect">
            <a:avLst/>
          </a:prstGeom>
        </p:spPr>
        <p:txBody>
          <a:bodyPr vert="horz" lIns="91440" tIns="45720" rIns="91440" bIns="45720" rtlCol="0" anchor="ctr"/>
          <a:lstStyle>
            <a:lvl1pPr algn="l">
              <a:defRPr sz="1100">
                <a:solidFill>
                  <a:schemeClr val="tx1">
                    <a:lumMod val="95000"/>
                  </a:schemeClr>
                </a:solidFill>
                <a:effectLst>
                  <a:outerShdw blurRad="50800" dist="38100" dir="2700000" algn="tl" rotWithShape="0">
                    <a:schemeClr val="bg1">
                      <a:alpha val="43000"/>
                    </a:schemeClr>
                  </a:outerShdw>
                </a:effectLst>
              </a:defRPr>
            </a:lvl1pPr>
          </a:lstStyle>
          <a:p>
            <a:endParaRPr lang="en-US" dirty="0"/>
          </a:p>
        </p:txBody>
      </p:sp>
      <p:sp>
        <p:nvSpPr>
          <p:cNvPr id="6" name="Slide Number Placeholder 5"/>
          <p:cNvSpPr>
            <a:spLocks noGrp="1"/>
          </p:cNvSpPr>
          <p:nvPr>
            <p:ph type="sldNum" sz="quarter" idx="4"/>
          </p:nvPr>
        </p:nvSpPr>
        <p:spPr>
          <a:xfrm>
            <a:off x="10514011" y="6000749"/>
            <a:ext cx="753545" cy="365125"/>
          </a:xfrm>
          <a:prstGeom prst="rect">
            <a:avLst/>
          </a:prstGeom>
        </p:spPr>
        <p:txBody>
          <a:bodyPr vert="horz" lIns="91440" tIns="45720" rIns="91440" bIns="45720" rtlCol="0" anchor="ctr"/>
          <a:lstStyle>
            <a:lvl1pPr algn="r">
              <a:defRPr sz="1100">
                <a:solidFill>
                  <a:schemeClr val="tx1">
                    <a:lumMod val="95000"/>
                  </a:schemeClr>
                </a:solidFill>
                <a:effectLst>
                  <a:outerShdw blurRad="50800" dist="38100" dir="2700000" algn="tl" rotWithShape="0">
                    <a:schemeClr val="bg1">
                      <a:alpha val="43000"/>
                    </a:schemeClr>
                  </a:outerShdw>
                </a:effectLst>
              </a:defRPr>
            </a:lvl1pPr>
          </a:lstStyle>
          <a:p>
            <a:fld id="{3A98EE3D-8CD1-4C3F-BD1C-C98C9596463C}" type="slidenum">
              <a:rPr lang="en-US" smtClean="0"/>
              <a:t>‹#›</a:t>
            </a:fld>
            <a:endParaRPr lang="en-US" dirty="0"/>
          </a:p>
        </p:txBody>
      </p:sp>
    </p:spTree>
    <p:extLst>
      <p:ext uri="{BB962C8B-B14F-4D97-AF65-F5344CB8AC3E}">
        <p14:creationId xmlns:p14="http://schemas.microsoft.com/office/powerpoint/2010/main" val="1069802776"/>
      </p:ext>
    </p:extLst>
  </p:cSld>
  <p:clrMap bg1="dk1" tx1="lt1" bg2="dk2" tx2="lt2" accent1="accent1" accent2="accent2" accent3="accent3" accent4="accent4" accent5="accent5" accent6="accent6" hlink="hlink" folHlink="folHlink"/>
  <p:sldLayoutIdLst>
    <p:sldLayoutId id="2147483713" r:id="rId1"/>
    <p:sldLayoutId id="2147483715" r:id="rId2"/>
    <p:sldLayoutId id="2147483716" r:id="rId3"/>
    <p:sldLayoutId id="2147483714" r:id="rId4"/>
    <p:sldLayoutId id="2147483710" r:id="rId5"/>
    <p:sldLayoutId id="2147483694" r:id="rId6"/>
    <p:sldLayoutId id="2147483695" r:id="rId7"/>
    <p:sldLayoutId id="2147483696" r:id="rId8"/>
    <p:sldLayoutId id="2147483697" r:id="rId9"/>
    <p:sldLayoutId id="2147483699" r:id="rId10"/>
    <p:sldLayoutId id="2147483693" r:id="rId11"/>
    <p:sldLayoutId id="2147483700" r:id="rId12"/>
    <p:sldLayoutId id="2147483701" r:id="rId13"/>
    <p:sldLayoutId id="2147483703" r:id="rId14"/>
    <p:sldLayoutId id="2147483704" r:id="rId15"/>
    <p:sldLayoutId id="2147483702" r:id="rId16"/>
    <p:sldLayoutId id="2147483698" r:id="rId17"/>
  </p:sldLayoutIdLst>
  <p:hf sldNum="0" hdr="0" ftr="0" dt="0"/>
  <p:txStyles>
    <p:titleStyle>
      <a:lvl1pPr algn="ctr" defTabSz="457200" rtl="0" eaLnBrk="1" latinLnBrk="0" hangingPunct="1">
        <a:lnSpc>
          <a:spcPct val="90000"/>
        </a:lnSpc>
        <a:spcBef>
          <a:spcPct val="0"/>
        </a:spcBef>
        <a:buNone/>
        <a:defRPr sz="4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06000" algn="l" defTabSz="457200" rtl="0" eaLnBrk="1" latinLnBrk="0" hangingPunct="1">
        <a:lnSpc>
          <a:spcPct val="110000"/>
        </a:lnSpc>
        <a:spcBef>
          <a:spcPct val="20000"/>
        </a:spcBef>
        <a:spcAft>
          <a:spcPts val="600"/>
        </a:spcAft>
        <a:buClr>
          <a:schemeClr val="tx2"/>
        </a:buClr>
        <a:buSzPct val="70000"/>
        <a:buFont typeface="Wingdings 2" charset="2"/>
        <a:buChar char=""/>
        <a:defRPr sz="23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1pPr>
      <a:lvl2pPr marL="720000" indent="-270000" algn="l" defTabSz="457200" rtl="0" eaLnBrk="1" latinLnBrk="0" hangingPunct="1">
        <a:spcBef>
          <a:spcPct val="20000"/>
        </a:spcBef>
        <a:spcAft>
          <a:spcPts val="600"/>
        </a:spcAft>
        <a:buClr>
          <a:schemeClr val="tx2"/>
        </a:buClr>
        <a:buSzPct val="70000"/>
        <a:buFont typeface="Wingdings 2" charset="2"/>
        <a:buChar char=""/>
        <a:defRPr sz="21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2pPr>
      <a:lvl3pPr marL="1026000" indent="-216000" algn="l" defTabSz="457200" rtl="0" eaLnBrk="1" latinLnBrk="0" hangingPunct="1">
        <a:spcBef>
          <a:spcPct val="20000"/>
        </a:spcBef>
        <a:spcAft>
          <a:spcPts val="600"/>
        </a:spcAft>
        <a:buClr>
          <a:schemeClr val="tx2"/>
        </a:buClr>
        <a:buSzPct val="70000"/>
        <a:buFont typeface="Wingdings 2" charset="2"/>
        <a:buChar char=""/>
        <a:defRPr sz="18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3pPr>
      <a:lvl4pPr marL="1386000" indent="-216000" algn="l" defTabSz="457200" rtl="0" eaLnBrk="1" latinLnBrk="0" hangingPunct="1">
        <a:spcBef>
          <a:spcPct val="20000"/>
        </a:spcBef>
        <a:spcAft>
          <a:spcPts val="600"/>
        </a:spcAft>
        <a:buClr>
          <a:schemeClr val="tx2"/>
        </a:buClr>
        <a:buSzPct val="70000"/>
        <a:buFont typeface="Wingdings 2" charset="2"/>
        <a:buChar char=""/>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4pPr>
      <a:lvl5pPr marL="1674000" indent="-216000" algn="l" defTabSz="457200" rtl="0" eaLnBrk="1" latinLnBrk="0" hangingPunct="1">
        <a:spcBef>
          <a:spcPct val="20000"/>
        </a:spcBef>
        <a:spcAft>
          <a:spcPts val="600"/>
        </a:spcAft>
        <a:buClr>
          <a:schemeClr val="tx2"/>
        </a:buClr>
        <a:buSzPct val="70000"/>
        <a:buFont typeface="Wingdings 2" charset="2"/>
        <a:buChar char=""/>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5pPr>
      <a:lvl6pPr marL="20146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6pPr>
      <a:lvl7pPr marL="24018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7pPr>
      <a:lvl8pPr marL="27890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8pPr>
      <a:lvl9pPr marL="31062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hyperlink" Target="http://app.itsquiz.com/" TargetMode="External"/><Relationship Id="rId2" Type="http://schemas.openxmlformats.org/officeDocument/2006/relationships/hyperlink" Target="https://app.itsquiz.com/quizzes" TargetMode="Externa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hyperlink" Target="https://doi.org/10.1037/h0043158" TargetMode="External"/><Relationship Id="rId2" Type="http://schemas.openxmlformats.org/officeDocument/2006/relationships/hyperlink" Target="https://doi.org/10.1017/s0140525x01003922"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pic>
        <p:nvPicPr>
          <p:cNvPr id="6" name="Picture 5" descr="Child with glasses reading">
            <a:extLst>
              <a:ext uri="{FF2B5EF4-FFF2-40B4-BE49-F238E27FC236}">
                <a16:creationId xmlns:a16="http://schemas.microsoft.com/office/drawing/2014/main" id="{19D199E5-6D29-4635-9AAB-6CC2A71B4B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920" y="0"/>
            <a:ext cx="12192000" cy="7055909"/>
          </a:xfrm>
          <a:prstGeom prst="rect">
            <a:avLst/>
          </a:prstGeom>
        </p:spPr>
      </p:pic>
      <p:sp>
        <p:nvSpPr>
          <p:cNvPr id="2" name="Title 1">
            <a:extLst>
              <a:ext uri="{FF2B5EF4-FFF2-40B4-BE49-F238E27FC236}">
                <a16:creationId xmlns:a16="http://schemas.microsoft.com/office/drawing/2014/main" id="{0D1F047C-C727-42A7-85C5-68C5AA1B1A93}"/>
              </a:ext>
            </a:extLst>
          </p:cNvPr>
          <p:cNvSpPr>
            <a:spLocks noGrp="1"/>
          </p:cNvSpPr>
          <p:nvPr>
            <p:ph type="ctrTitle"/>
          </p:nvPr>
        </p:nvSpPr>
        <p:spPr>
          <a:xfrm>
            <a:off x="249141" y="4048870"/>
            <a:ext cx="8690776" cy="1660211"/>
          </a:xfrm>
        </p:spPr>
        <p:txBody>
          <a:bodyPr>
            <a:normAutofit/>
          </a:bodyPr>
          <a:lstStyle/>
          <a:p>
            <a:r>
              <a:rPr lang="en-US" sz="7200" dirty="0">
                <a:solidFill>
                  <a:schemeClr val="tx1"/>
                </a:solidFill>
              </a:rPr>
              <a:t>Learning How to Learn</a:t>
            </a:r>
          </a:p>
        </p:txBody>
      </p:sp>
      <p:sp>
        <p:nvSpPr>
          <p:cNvPr id="3" name="Subtitle 2">
            <a:extLst>
              <a:ext uri="{FF2B5EF4-FFF2-40B4-BE49-F238E27FC236}">
                <a16:creationId xmlns:a16="http://schemas.microsoft.com/office/drawing/2014/main" id="{DB93FB3F-A8D4-46D3-A1C6-C79C64563729}"/>
              </a:ext>
            </a:extLst>
          </p:cNvPr>
          <p:cNvSpPr>
            <a:spLocks noGrp="1"/>
          </p:cNvSpPr>
          <p:nvPr>
            <p:ph type="subTitle" idx="1"/>
          </p:nvPr>
        </p:nvSpPr>
        <p:spPr>
          <a:xfrm>
            <a:off x="-1407691" y="5460049"/>
            <a:ext cx="9440034" cy="1397951"/>
          </a:xfrm>
        </p:spPr>
        <p:txBody>
          <a:bodyPr>
            <a:normAutofit/>
          </a:bodyPr>
          <a:lstStyle/>
          <a:p>
            <a:r>
              <a:rPr lang="en-US" sz="2800" b="1" dirty="0"/>
              <a:t>Ricardo Allen</a:t>
            </a:r>
          </a:p>
        </p:txBody>
      </p:sp>
    </p:spTree>
    <p:extLst>
      <p:ext uri="{BB962C8B-B14F-4D97-AF65-F5344CB8AC3E}">
        <p14:creationId xmlns:p14="http://schemas.microsoft.com/office/powerpoint/2010/main" val="6337383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A748D-BEEC-43A4-BFF3-B31C0275A5D9}"/>
              </a:ext>
            </a:extLst>
          </p:cNvPr>
          <p:cNvSpPr>
            <a:spLocks noGrp="1"/>
          </p:cNvSpPr>
          <p:nvPr>
            <p:ph type="title"/>
          </p:nvPr>
        </p:nvSpPr>
        <p:spPr>
          <a:xfrm>
            <a:off x="913795" y="609600"/>
            <a:ext cx="10353762" cy="1257300"/>
          </a:xfrm>
        </p:spPr>
        <p:txBody>
          <a:bodyPr>
            <a:normAutofit/>
          </a:bodyPr>
          <a:lstStyle/>
          <a:p>
            <a:r>
              <a:rPr lang="en-US" dirty="0">
                <a:solidFill>
                  <a:srgbClr val="FF0000"/>
                </a:solidFill>
              </a:rPr>
              <a:t>Topics of Discussion</a:t>
            </a:r>
          </a:p>
        </p:txBody>
      </p:sp>
      <p:graphicFrame>
        <p:nvGraphicFramePr>
          <p:cNvPr id="4" name="Content Placeholder 2">
            <a:extLst>
              <a:ext uri="{FF2B5EF4-FFF2-40B4-BE49-F238E27FC236}">
                <a16:creationId xmlns:a16="http://schemas.microsoft.com/office/drawing/2014/main" id="{AED04DAF-1E3F-4397-8834-E64118E9B2CD}"/>
              </a:ext>
            </a:extLst>
          </p:cNvPr>
          <p:cNvGraphicFramePr>
            <a:graphicFrameLocks noGrp="1"/>
          </p:cNvGraphicFramePr>
          <p:nvPr>
            <p:ph idx="1"/>
            <p:extLst>
              <p:ext uri="{D42A27DB-BD31-4B8C-83A1-F6EECF244321}">
                <p14:modId xmlns:p14="http://schemas.microsoft.com/office/powerpoint/2010/main" val="2164477649"/>
              </p:ext>
            </p:extLst>
          </p:nvPr>
        </p:nvGraphicFramePr>
        <p:xfrm>
          <a:off x="914400" y="2076450"/>
          <a:ext cx="10353675" cy="37147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890897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6D1ED1A-A2FD-4B11-A6B3-5551F56D2FED}"/>
              </a:ext>
            </a:extLst>
          </p:cNvPr>
          <p:cNvSpPr>
            <a:spLocks noGrp="1"/>
          </p:cNvSpPr>
          <p:nvPr>
            <p:ph type="title"/>
          </p:nvPr>
        </p:nvSpPr>
        <p:spPr/>
        <p:txBody>
          <a:bodyPr/>
          <a:lstStyle/>
          <a:p>
            <a:r>
              <a:rPr lang="en-US" dirty="0">
                <a:solidFill>
                  <a:srgbClr val="FF0000"/>
                </a:solidFill>
              </a:rPr>
              <a:t>Chunking</a:t>
            </a:r>
          </a:p>
        </p:txBody>
      </p:sp>
      <p:sp>
        <p:nvSpPr>
          <p:cNvPr id="5" name="Text Placeholder 4">
            <a:extLst>
              <a:ext uri="{FF2B5EF4-FFF2-40B4-BE49-F238E27FC236}">
                <a16:creationId xmlns:a16="http://schemas.microsoft.com/office/drawing/2014/main" id="{62B8340D-C1B8-455F-AF6C-F96950BC4A99}"/>
              </a:ext>
            </a:extLst>
          </p:cNvPr>
          <p:cNvSpPr>
            <a:spLocks noGrp="1"/>
          </p:cNvSpPr>
          <p:nvPr>
            <p:ph type="body" idx="1"/>
          </p:nvPr>
        </p:nvSpPr>
        <p:spPr/>
        <p:txBody>
          <a:bodyPr/>
          <a:lstStyle/>
          <a:p>
            <a:r>
              <a:rPr lang="en-US" dirty="0"/>
              <a:t>What It Is</a:t>
            </a:r>
          </a:p>
        </p:txBody>
      </p:sp>
      <p:sp>
        <p:nvSpPr>
          <p:cNvPr id="8" name="Text Placeholder 7">
            <a:extLst>
              <a:ext uri="{FF2B5EF4-FFF2-40B4-BE49-F238E27FC236}">
                <a16:creationId xmlns:a16="http://schemas.microsoft.com/office/drawing/2014/main" id="{B9345485-44C5-463A-9117-8DEB4D150EBE}"/>
              </a:ext>
            </a:extLst>
          </p:cNvPr>
          <p:cNvSpPr>
            <a:spLocks noGrp="1"/>
          </p:cNvSpPr>
          <p:nvPr>
            <p:ph type="body" sz="half" idx="15"/>
          </p:nvPr>
        </p:nvSpPr>
        <p:spPr/>
        <p:txBody>
          <a:bodyPr/>
          <a:lstStyle/>
          <a:p>
            <a:r>
              <a:rPr lang="en-US" b="0" i="0" dirty="0">
                <a:solidFill>
                  <a:schemeClr val="tx1"/>
                </a:solidFill>
                <a:effectLst/>
                <a:latin typeface="Merriweather" panose="00000500000000000000" pitchFamily="2" charset="0"/>
              </a:rPr>
              <a:t>Chunking refers to the process of taking individual pieces of information and grouping them into larger units. By grouping each data point into a larger whole, you can improve the amount of information you can remember. </a:t>
            </a:r>
            <a:endParaRPr lang="en-US" dirty="0">
              <a:solidFill>
                <a:schemeClr val="tx1"/>
              </a:solidFill>
            </a:endParaRPr>
          </a:p>
        </p:txBody>
      </p:sp>
      <p:sp>
        <p:nvSpPr>
          <p:cNvPr id="6" name="Text Placeholder 5">
            <a:extLst>
              <a:ext uri="{FF2B5EF4-FFF2-40B4-BE49-F238E27FC236}">
                <a16:creationId xmlns:a16="http://schemas.microsoft.com/office/drawing/2014/main" id="{2F12FFAC-51C6-4CA6-BCEC-0D01566E6C7D}"/>
              </a:ext>
            </a:extLst>
          </p:cNvPr>
          <p:cNvSpPr>
            <a:spLocks noGrp="1"/>
          </p:cNvSpPr>
          <p:nvPr>
            <p:ph type="body" sz="quarter" idx="3"/>
          </p:nvPr>
        </p:nvSpPr>
        <p:spPr/>
        <p:txBody>
          <a:bodyPr/>
          <a:lstStyle/>
          <a:p>
            <a:r>
              <a:rPr lang="en-US" dirty="0">
                <a:effectLst/>
                <a:latin typeface="FS Albert Extra Bold"/>
              </a:rPr>
              <a:t>Why Chunking Works</a:t>
            </a:r>
            <a:endParaRPr lang="en-US" b="0" i="0" dirty="0">
              <a:effectLst/>
              <a:latin typeface="FS Albert Extra Bold"/>
            </a:endParaRPr>
          </a:p>
        </p:txBody>
      </p:sp>
      <p:sp>
        <p:nvSpPr>
          <p:cNvPr id="9" name="Text Placeholder 8">
            <a:extLst>
              <a:ext uri="{FF2B5EF4-FFF2-40B4-BE49-F238E27FC236}">
                <a16:creationId xmlns:a16="http://schemas.microsoft.com/office/drawing/2014/main" id="{057063A5-D209-41AC-B0A4-7C2E4CC915CE}"/>
              </a:ext>
            </a:extLst>
          </p:cNvPr>
          <p:cNvSpPr>
            <a:spLocks noGrp="1"/>
          </p:cNvSpPr>
          <p:nvPr>
            <p:ph type="body" sz="half" idx="16"/>
          </p:nvPr>
        </p:nvSpPr>
        <p:spPr/>
        <p:txBody>
          <a:bodyPr/>
          <a:lstStyle/>
          <a:p>
            <a:r>
              <a:rPr lang="en-US" b="0" i="0" dirty="0">
                <a:solidFill>
                  <a:schemeClr val="tx1"/>
                </a:solidFill>
                <a:effectLst/>
                <a:latin typeface="Merriweather" panose="00000500000000000000" pitchFamily="2" charset="0"/>
              </a:rPr>
              <a:t>Chunking allows people to take smaller bits of information and combine them into more meaningful, and therefore more memorable, wholes.</a:t>
            </a:r>
            <a:endParaRPr lang="en-US" dirty="0">
              <a:solidFill>
                <a:schemeClr val="tx1"/>
              </a:solidFill>
            </a:endParaRPr>
          </a:p>
        </p:txBody>
      </p:sp>
      <p:sp>
        <p:nvSpPr>
          <p:cNvPr id="7" name="Text Placeholder 6">
            <a:extLst>
              <a:ext uri="{FF2B5EF4-FFF2-40B4-BE49-F238E27FC236}">
                <a16:creationId xmlns:a16="http://schemas.microsoft.com/office/drawing/2014/main" id="{77A1EFE2-1D29-487D-AA2B-ABBC4B1A5411}"/>
              </a:ext>
            </a:extLst>
          </p:cNvPr>
          <p:cNvSpPr>
            <a:spLocks noGrp="1"/>
          </p:cNvSpPr>
          <p:nvPr>
            <p:ph type="body" sz="quarter" idx="13"/>
          </p:nvPr>
        </p:nvSpPr>
        <p:spPr/>
        <p:txBody>
          <a:bodyPr/>
          <a:lstStyle/>
          <a:p>
            <a:r>
              <a:rPr lang="en-US" b="1" dirty="0"/>
              <a:t>How to Use Chunking</a:t>
            </a:r>
          </a:p>
        </p:txBody>
      </p:sp>
      <p:sp>
        <p:nvSpPr>
          <p:cNvPr id="10" name="Text Placeholder 9">
            <a:extLst>
              <a:ext uri="{FF2B5EF4-FFF2-40B4-BE49-F238E27FC236}">
                <a16:creationId xmlns:a16="http://schemas.microsoft.com/office/drawing/2014/main" id="{FD8321A5-94B7-413B-BE0D-914087132184}"/>
              </a:ext>
            </a:extLst>
          </p:cNvPr>
          <p:cNvSpPr>
            <a:spLocks noGrp="1"/>
          </p:cNvSpPr>
          <p:nvPr>
            <p:ph type="body" sz="half" idx="17"/>
          </p:nvPr>
        </p:nvSpPr>
        <p:spPr/>
        <p:txBody>
          <a:bodyPr/>
          <a:lstStyle/>
          <a:p>
            <a:r>
              <a:rPr lang="en-US" dirty="0">
                <a:solidFill>
                  <a:schemeClr val="tx1"/>
                </a:solidFill>
                <a:latin typeface="Merriweather" panose="00000500000000000000" pitchFamily="2" charset="0"/>
              </a:rPr>
              <a:t>You may find it easier to utilize chunking by taking a list and breaking it down into smaller groups by similarities.</a:t>
            </a:r>
          </a:p>
          <a:p>
            <a:r>
              <a:rPr lang="en-US" dirty="0">
                <a:solidFill>
                  <a:schemeClr val="tx1"/>
                </a:solidFill>
                <a:latin typeface="Merriweather" panose="00000500000000000000" pitchFamily="2" charset="0"/>
              </a:rPr>
              <a:t>A shopping list may be easier to remember by using smaller groups for example, fruits in one group, meats in another. </a:t>
            </a:r>
          </a:p>
        </p:txBody>
      </p:sp>
    </p:spTree>
    <p:extLst>
      <p:ext uri="{BB962C8B-B14F-4D97-AF65-F5344CB8AC3E}">
        <p14:creationId xmlns:p14="http://schemas.microsoft.com/office/powerpoint/2010/main" val="42169329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descr="Letter&#10;&#10;Description automatically generated with medium confidence">
            <a:extLst>
              <a:ext uri="{FF2B5EF4-FFF2-40B4-BE49-F238E27FC236}">
                <a16:creationId xmlns:a16="http://schemas.microsoft.com/office/drawing/2014/main" id="{93BB1DD8-5E15-4217-AE67-D41D812AF04A}"/>
              </a:ext>
            </a:extLst>
          </p:cNvPr>
          <p:cNvPicPr>
            <a:picLocks noGrp="1" noChangeAspect="1"/>
          </p:cNvPicPr>
          <p:nvPr>
            <p:ph type="pic" idx="1"/>
          </p:nvPr>
        </p:nvPicPr>
        <p:blipFill>
          <a:blip r:embed="rId2">
            <a:extLst>
              <a:ext uri="{28A0092B-C50C-407E-A947-70E740481C1C}">
                <a14:useLocalDpi xmlns:a14="http://schemas.microsoft.com/office/drawing/2010/main" val="0"/>
              </a:ext>
            </a:extLst>
          </a:blip>
          <a:srcRect t="18160" b="18160"/>
          <a:stretch>
            <a:fillRect/>
          </a:stretch>
        </p:blipFill>
        <p:spPr>
          <a:xfrm>
            <a:off x="1091330" y="115221"/>
            <a:ext cx="9844087" cy="1949553"/>
          </a:xfrm>
        </p:spPr>
      </p:pic>
      <p:sp>
        <p:nvSpPr>
          <p:cNvPr id="10" name="Text Placeholder 3">
            <a:extLst>
              <a:ext uri="{FF2B5EF4-FFF2-40B4-BE49-F238E27FC236}">
                <a16:creationId xmlns:a16="http://schemas.microsoft.com/office/drawing/2014/main" id="{DE8753F6-9F27-4A4D-8AA2-1297D86B2263}"/>
              </a:ext>
            </a:extLst>
          </p:cNvPr>
          <p:cNvSpPr>
            <a:spLocks noGrp="1"/>
          </p:cNvSpPr>
          <p:nvPr>
            <p:ph type="body" sz="half" idx="2"/>
          </p:nvPr>
        </p:nvSpPr>
        <p:spPr>
          <a:xfrm>
            <a:off x="785976" y="2475031"/>
            <a:ext cx="10353762" cy="3335833"/>
          </a:xfrm>
        </p:spPr>
        <p:txBody>
          <a:bodyPr>
            <a:normAutofit fontScale="92500" lnSpcReduction="10000"/>
          </a:bodyPr>
          <a:lstStyle/>
          <a:p>
            <a:r>
              <a:rPr lang="en-US" sz="2000" b="1" dirty="0">
                <a:solidFill>
                  <a:schemeClr val="tx1"/>
                </a:solidFill>
              </a:rPr>
              <a:t>Make Chunking Work for You</a:t>
            </a:r>
          </a:p>
          <a:p>
            <a:r>
              <a:rPr lang="en-US" b="0" i="0" dirty="0">
                <a:solidFill>
                  <a:schemeClr val="tx1"/>
                </a:solidFill>
                <a:effectLst/>
                <a:latin typeface="Merriweather" panose="00000500000000000000" pitchFamily="2" charset="0"/>
              </a:rPr>
              <a:t>Challenge yourself to remember a series of items, whether it’s your grocery list, vocabulary words, or important dates. As you become better at remembering larger chunks of information, challenge yourself to remember even more. As you are creating groupings, look for ways to relate units to each other in meaningful ways. What do the items share? You might group items together because they are each spelled with four letters, because they start with the same letter, or because they share a similar purpose. </a:t>
            </a:r>
          </a:p>
          <a:p>
            <a:r>
              <a:rPr lang="en-US" b="0" i="0" dirty="0">
                <a:solidFill>
                  <a:schemeClr val="tx1"/>
                </a:solidFill>
                <a:effectLst/>
                <a:latin typeface="Merriweather" panose="00000500000000000000" pitchFamily="2" charset="0"/>
              </a:rPr>
              <a:t>Linking groups of items to things from your memory can also help make them more memorable. You might be more likely to remember that you need eggs, baking soda, and chocolate chips if you associate </a:t>
            </a:r>
            <a:r>
              <a:rPr lang="en-US" b="0" i="0" dirty="0" err="1">
                <a:solidFill>
                  <a:schemeClr val="tx1"/>
                </a:solidFill>
                <a:effectLst/>
                <a:latin typeface="Merriweather" panose="00000500000000000000" pitchFamily="2" charset="0"/>
              </a:rPr>
              <a:t>th</a:t>
            </a:r>
            <a:r>
              <a:rPr lang="en-US" b="0" i="0" dirty="0">
                <a:solidFill>
                  <a:schemeClr val="tx1"/>
                </a:solidFill>
                <a:effectLst/>
                <a:latin typeface="Merriweather" panose="00000500000000000000" pitchFamily="2" charset="0"/>
              </a:rPr>
              <a:t> e items with the delicious cookies that your mother used to make.</a:t>
            </a:r>
          </a:p>
          <a:p>
            <a:r>
              <a:rPr lang="en-US" dirty="0">
                <a:solidFill>
                  <a:schemeClr val="tx1"/>
                </a:solidFill>
                <a:effectLst/>
                <a:latin typeface="Merriweather" panose="00000500000000000000" pitchFamily="2" charset="0"/>
              </a:rPr>
              <a:t>Please remember </a:t>
            </a:r>
            <a:r>
              <a:rPr lang="en-US" b="0" i="0" dirty="0">
                <a:solidFill>
                  <a:schemeClr val="tx1"/>
                </a:solidFill>
                <a:effectLst/>
                <a:latin typeface="Merriweather" panose="00000500000000000000" pitchFamily="2" charset="0"/>
              </a:rPr>
              <a:t>Chunking is </a:t>
            </a:r>
            <a:r>
              <a:rPr lang="en-US" b="0" i="0" dirty="0">
                <a:solidFill>
                  <a:srgbClr val="FF0000"/>
                </a:solidFill>
                <a:effectLst/>
                <a:latin typeface="Merriweather" panose="00000500000000000000" pitchFamily="2" charset="0"/>
              </a:rPr>
              <a:t>NOT</a:t>
            </a:r>
            <a:r>
              <a:rPr lang="en-US" b="0" i="0" dirty="0">
                <a:solidFill>
                  <a:schemeClr val="tx1"/>
                </a:solidFill>
                <a:effectLst/>
                <a:latin typeface="Merriweather" panose="00000500000000000000" pitchFamily="2" charset="0"/>
              </a:rPr>
              <a:t> a cure-all for memory problems, but it can be an effective tool in your memory improvement arsenal. By practicing chunking methods regularly and incorporating this technique in your study habits, you might find that you are able to remember more.</a:t>
            </a:r>
          </a:p>
        </p:txBody>
      </p:sp>
    </p:spTree>
    <p:extLst>
      <p:ext uri="{BB962C8B-B14F-4D97-AF65-F5344CB8AC3E}">
        <p14:creationId xmlns:p14="http://schemas.microsoft.com/office/powerpoint/2010/main" val="30549147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DD6AE82-656E-4FFD-83DD-D002489C27CF}"/>
              </a:ext>
            </a:extLst>
          </p:cNvPr>
          <p:cNvSpPr>
            <a:spLocks noGrp="1"/>
          </p:cNvSpPr>
          <p:nvPr>
            <p:ph type="title"/>
          </p:nvPr>
        </p:nvSpPr>
        <p:spPr/>
        <p:txBody>
          <a:bodyPr/>
          <a:lstStyle/>
          <a:p>
            <a:endParaRPr lang="en-US"/>
          </a:p>
        </p:txBody>
      </p:sp>
      <p:pic>
        <p:nvPicPr>
          <p:cNvPr id="8" name="Content Placeholder 7" descr="A picture containing text&#10;&#10;Description automatically generated">
            <a:extLst>
              <a:ext uri="{FF2B5EF4-FFF2-40B4-BE49-F238E27FC236}">
                <a16:creationId xmlns:a16="http://schemas.microsoft.com/office/drawing/2014/main" id="{23448353-2782-438E-866F-79BB2899E5BE}"/>
              </a:ext>
            </a:extLst>
          </p:cNvPr>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384175" y="0"/>
            <a:ext cx="12576175" cy="6858000"/>
          </a:xfrm>
        </p:spPr>
      </p:pic>
    </p:spTree>
    <p:extLst>
      <p:ext uri="{BB962C8B-B14F-4D97-AF65-F5344CB8AC3E}">
        <p14:creationId xmlns:p14="http://schemas.microsoft.com/office/powerpoint/2010/main" val="17472742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00FD35C-E0BF-4B05-B3D4-84A5B62CF692}"/>
              </a:ext>
            </a:extLst>
          </p:cNvPr>
          <p:cNvSpPr>
            <a:spLocks noGrp="1"/>
          </p:cNvSpPr>
          <p:nvPr>
            <p:ph type="title"/>
          </p:nvPr>
        </p:nvSpPr>
        <p:spPr/>
        <p:txBody>
          <a:bodyPr>
            <a:normAutofit/>
          </a:bodyPr>
          <a:lstStyle/>
          <a:p>
            <a:r>
              <a:rPr lang="en-US" sz="3200" b="1" dirty="0">
                <a:solidFill>
                  <a:srgbClr val="FF0000"/>
                </a:solidFill>
                <a:latin typeface="Merriweather" panose="00000500000000000000" pitchFamily="2" charset="0"/>
              </a:rPr>
              <a:t>How to Avoid Illusions of Learning</a:t>
            </a:r>
          </a:p>
        </p:txBody>
      </p:sp>
      <p:sp>
        <p:nvSpPr>
          <p:cNvPr id="5" name="Text Placeholder 4">
            <a:extLst>
              <a:ext uri="{FF2B5EF4-FFF2-40B4-BE49-F238E27FC236}">
                <a16:creationId xmlns:a16="http://schemas.microsoft.com/office/drawing/2014/main" id="{CE155DC9-2CC4-4511-B0AD-06919D33287A}"/>
              </a:ext>
            </a:extLst>
          </p:cNvPr>
          <p:cNvSpPr>
            <a:spLocks noGrp="1"/>
          </p:cNvSpPr>
          <p:nvPr>
            <p:ph type="body" idx="1"/>
          </p:nvPr>
        </p:nvSpPr>
        <p:spPr>
          <a:xfrm>
            <a:off x="913795" y="1514988"/>
            <a:ext cx="3300984" cy="764782"/>
          </a:xfrm>
        </p:spPr>
        <p:txBody>
          <a:bodyPr/>
          <a:lstStyle/>
          <a:p>
            <a:r>
              <a:rPr lang="en-US" sz="1600" b="1" dirty="0">
                <a:latin typeface="Merriweather" panose="00000500000000000000" pitchFamily="2" charset="0"/>
              </a:rPr>
              <a:t>Use Self Assessment</a:t>
            </a:r>
          </a:p>
        </p:txBody>
      </p:sp>
      <p:sp>
        <p:nvSpPr>
          <p:cNvPr id="8" name="Text Placeholder 7">
            <a:extLst>
              <a:ext uri="{FF2B5EF4-FFF2-40B4-BE49-F238E27FC236}">
                <a16:creationId xmlns:a16="http://schemas.microsoft.com/office/drawing/2014/main" id="{9F1A5613-6CC0-4BD5-B835-A89D370D9697}"/>
              </a:ext>
            </a:extLst>
          </p:cNvPr>
          <p:cNvSpPr>
            <a:spLocks noGrp="1"/>
          </p:cNvSpPr>
          <p:nvPr>
            <p:ph type="body" sz="half" idx="15"/>
          </p:nvPr>
        </p:nvSpPr>
        <p:spPr/>
        <p:txBody>
          <a:bodyPr/>
          <a:lstStyle/>
          <a:p>
            <a:r>
              <a:rPr lang="en-US" b="0" i="0" dirty="0">
                <a:solidFill>
                  <a:schemeClr val="tx1"/>
                </a:solidFill>
                <a:effectLst/>
                <a:latin typeface="Merriweather" panose="00000500000000000000" pitchFamily="2" charset="0"/>
              </a:rPr>
              <a:t>You may recall the main ideas after the reading to see how you understand the concept. Retell the key concept or you can use online quiz creator </a:t>
            </a:r>
            <a:r>
              <a:rPr lang="en-US" b="0" i="0" u="sng" dirty="0">
                <a:solidFill>
                  <a:schemeClr val="tx1"/>
                </a:solidFill>
                <a:effectLst/>
                <a:latin typeface="Merriweather" panose="00000500000000000000" pitchFamily="2" charset="0"/>
                <a:hlinkClick r:id="rId2">
                  <a:extLst>
                    <a:ext uri="{A12FA001-AC4F-418D-AE19-62706E023703}">
                      <ahyp:hlinkClr xmlns:ahyp="http://schemas.microsoft.com/office/drawing/2018/hyperlinkcolor" val="tx"/>
                    </a:ext>
                  </a:extLst>
                </a:hlinkClick>
              </a:rPr>
              <a:t>https://app.itsquiz.com</a:t>
            </a:r>
            <a:r>
              <a:rPr lang="en-US" b="0" i="0" dirty="0">
                <a:solidFill>
                  <a:schemeClr val="tx1"/>
                </a:solidFill>
                <a:effectLst/>
                <a:latin typeface="Merriweather" panose="00000500000000000000" pitchFamily="2" charset="0"/>
              </a:rPr>
              <a:t> to estimate your knowledge. The education platform has many tests, or you can create your own quizzes to notice your weaknesses and progress.</a:t>
            </a:r>
            <a:endParaRPr lang="en-US" dirty="0">
              <a:solidFill>
                <a:schemeClr val="tx1"/>
              </a:solidFill>
              <a:latin typeface="Merriweather" panose="00000500000000000000" pitchFamily="2" charset="0"/>
            </a:endParaRPr>
          </a:p>
        </p:txBody>
      </p:sp>
      <p:sp>
        <p:nvSpPr>
          <p:cNvPr id="6" name="Text Placeholder 5">
            <a:extLst>
              <a:ext uri="{FF2B5EF4-FFF2-40B4-BE49-F238E27FC236}">
                <a16:creationId xmlns:a16="http://schemas.microsoft.com/office/drawing/2014/main" id="{5089B5FF-F761-4203-846B-0F10BCEEFFD4}"/>
              </a:ext>
            </a:extLst>
          </p:cNvPr>
          <p:cNvSpPr>
            <a:spLocks noGrp="1"/>
          </p:cNvSpPr>
          <p:nvPr>
            <p:ph type="body" sz="quarter" idx="3"/>
          </p:nvPr>
        </p:nvSpPr>
        <p:spPr>
          <a:xfrm>
            <a:off x="4441435" y="1758790"/>
            <a:ext cx="3170945" cy="764783"/>
          </a:xfrm>
        </p:spPr>
        <p:txBody>
          <a:bodyPr/>
          <a:lstStyle/>
          <a:p>
            <a:pPr algn="l"/>
            <a:r>
              <a:rPr lang="en-US" sz="1600" b="1" i="0" dirty="0">
                <a:effectLst/>
                <a:latin typeface="Merriweather" panose="00000500000000000000" pitchFamily="2" charset="0"/>
              </a:rPr>
              <a:t>Learn from your mistakes and experiment a lot</a:t>
            </a:r>
          </a:p>
        </p:txBody>
      </p:sp>
      <p:sp>
        <p:nvSpPr>
          <p:cNvPr id="9" name="Text Placeholder 8">
            <a:extLst>
              <a:ext uri="{FF2B5EF4-FFF2-40B4-BE49-F238E27FC236}">
                <a16:creationId xmlns:a16="http://schemas.microsoft.com/office/drawing/2014/main" id="{6E0EA663-13A7-4DC9-8E0D-E2B0A8BDA7BF}"/>
              </a:ext>
            </a:extLst>
          </p:cNvPr>
          <p:cNvSpPr>
            <a:spLocks noGrp="1"/>
          </p:cNvSpPr>
          <p:nvPr>
            <p:ph type="body" sz="half" idx="16"/>
          </p:nvPr>
        </p:nvSpPr>
        <p:spPr/>
        <p:txBody>
          <a:bodyPr/>
          <a:lstStyle/>
          <a:p>
            <a:r>
              <a:rPr lang="en-US" b="0" i="0" dirty="0">
                <a:solidFill>
                  <a:schemeClr val="tx1"/>
                </a:solidFill>
                <a:effectLst/>
                <a:latin typeface="Merriweather" panose="00000500000000000000" pitchFamily="2" charset="0"/>
              </a:rPr>
              <a:t> Experts advise to experiment to make some valuable achievement and create innovation. For example, musicians become professionals when they can improvise and feel free to change the way how they act. You need to know your field from different perspectives and combine different approaches. Be flexible and agile to learn more and more and update your mastery and </a:t>
            </a:r>
            <a:r>
              <a:rPr lang="en-US" b="0" i="0" u="sng" dirty="0">
                <a:solidFill>
                  <a:schemeClr val="tx1"/>
                </a:solidFill>
                <a:effectLst/>
                <a:latin typeface="Merriweather" panose="00000500000000000000" pitchFamily="2" charset="0"/>
                <a:hlinkClick r:id="rId3">
                  <a:extLst>
                    <a:ext uri="{A12FA001-AC4F-418D-AE19-62706E023703}">
                      <ahyp:hlinkClr xmlns:ahyp="http://schemas.microsoft.com/office/drawing/2018/hyperlinkcolor" val="tx"/>
                    </a:ext>
                  </a:extLst>
                </a:hlinkClick>
              </a:rPr>
              <a:t>knowledge</a:t>
            </a:r>
            <a:r>
              <a:rPr lang="en-US" b="0" i="0" dirty="0">
                <a:solidFill>
                  <a:schemeClr val="tx1"/>
                </a:solidFill>
                <a:effectLst/>
                <a:latin typeface="Merriweather" panose="00000500000000000000" pitchFamily="2" charset="0"/>
              </a:rPr>
              <a:t>.</a:t>
            </a:r>
            <a:endParaRPr lang="en-US" dirty="0">
              <a:solidFill>
                <a:schemeClr val="tx1"/>
              </a:solidFill>
              <a:latin typeface="Merriweather" panose="00000500000000000000" pitchFamily="2" charset="0"/>
            </a:endParaRPr>
          </a:p>
        </p:txBody>
      </p:sp>
      <p:sp>
        <p:nvSpPr>
          <p:cNvPr id="7" name="Text Placeholder 6">
            <a:extLst>
              <a:ext uri="{FF2B5EF4-FFF2-40B4-BE49-F238E27FC236}">
                <a16:creationId xmlns:a16="http://schemas.microsoft.com/office/drawing/2014/main" id="{8D4DA8FB-D800-42C3-B81D-2E2830E00CAC}"/>
              </a:ext>
            </a:extLst>
          </p:cNvPr>
          <p:cNvSpPr>
            <a:spLocks noGrp="1"/>
          </p:cNvSpPr>
          <p:nvPr>
            <p:ph type="body" sz="quarter" idx="13"/>
          </p:nvPr>
        </p:nvSpPr>
        <p:spPr>
          <a:xfrm>
            <a:off x="7979627" y="1885950"/>
            <a:ext cx="3300984" cy="764782"/>
          </a:xfrm>
        </p:spPr>
        <p:txBody>
          <a:bodyPr/>
          <a:lstStyle/>
          <a:p>
            <a:r>
              <a:rPr lang="en-US" sz="1600" b="1" i="0" dirty="0">
                <a:effectLst/>
                <a:latin typeface="Merriweather" panose="00000500000000000000" pitchFamily="2" charset="0"/>
              </a:rPr>
              <a:t>Gain deep understanding</a:t>
            </a:r>
          </a:p>
          <a:p>
            <a:endParaRPr lang="en-US" sz="1600" dirty="0">
              <a:latin typeface="Merriweather" panose="00000500000000000000" pitchFamily="2" charset="0"/>
            </a:endParaRPr>
          </a:p>
        </p:txBody>
      </p:sp>
      <p:sp>
        <p:nvSpPr>
          <p:cNvPr id="10" name="Text Placeholder 9">
            <a:extLst>
              <a:ext uri="{FF2B5EF4-FFF2-40B4-BE49-F238E27FC236}">
                <a16:creationId xmlns:a16="http://schemas.microsoft.com/office/drawing/2014/main" id="{91CB6633-63B7-45F0-A720-D8A4EAC5C40B}"/>
              </a:ext>
            </a:extLst>
          </p:cNvPr>
          <p:cNvSpPr>
            <a:spLocks noGrp="1"/>
          </p:cNvSpPr>
          <p:nvPr>
            <p:ph type="body" sz="half" idx="17"/>
          </p:nvPr>
        </p:nvSpPr>
        <p:spPr>
          <a:xfrm>
            <a:off x="7977223" y="2768112"/>
            <a:ext cx="3928248" cy="2941688"/>
          </a:xfrm>
        </p:spPr>
        <p:txBody>
          <a:bodyPr>
            <a:noAutofit/>
          </a:bodyPr>
          <a:lstStyle/>
          <a:p>
            <a:pPr algn="l"/>
            <a:r>
              <a:rPr lang="en-US" sz="1200" b="0" i="0" dirty="0">
                <a:solidFill>
                  <a:schemeClr val="tx1"/>
                </a:solidFill>
                <a:effectLst/>
                <a:latin typeface="Merriweather" panose="00000500000000000000" pitchFamily="2" charset="0"/>
              </a:rPr>
              <a:t>Connect new issues to the previous information and gain critical thinking to analyze different solutions and generate useful ideas. Identify the knowledge gaps and work on them. You can’t move forward without the understanding basic things. Know your learning needs, your future goals and align education plan with them. Pay attention to the hard questions and focus on long-term results.</a:t>
            </a:r>
          </a:p>
          <a:p>
            <a:pPr algn="l"/>
            <a:r>
              <a:rPr lang="en-US" sz="1200" b="0" i="0" dirty="0">
                <a:solidFill>
                  <a:schemeClr val="tx1"/>
                </a:solidFill>
                <a:effectLst/>
                <a:latin typeface="Merriweather" panose="00000500000000000000" pitchFamily="2" charset="0"/>
              </a:rPr>
              <a:t>Give special attention not only to the first piece of information but be mindful to the full portion of knowledge. You have to make time for the education to get good results. When you are overwhelmed, you cannot learn.</a:t>
            </a:r>
          </a:p>
        </p:txBody>
      </p:sp>
    </p:spTree>
    <p:extLst>
      <p:ext uri="{BB962C8B-B14F-4D97-AF65-F5344CB8AC3E}">
        <p14:creationId xmlns:p14="http://schemas.microsoft.com/office/powerpoint/2010/main" val="13084730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picture containing diagram&#10;&#10;Description automatically generated">
            <a:extLst>
              <a:ext uri="{FF2B5EF4-FFF2-40B4-BE49-F238E27FC236}">
                <a16:creationId xmlns:a16="http://schemas.microsoft.com/office/drawing/2014/main" id="{C1398ED8-78F8-4C5D-8785-35237C2D022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7760" y="123980"/>
            <a:ext cx="9608820" cy="6734019"/>
          </a:xfrm>
          <a:prstGeom prst="rect">
            <a:avLst/>
          </a:prstGeom>
        </p:spPr>
      </p:pic>
    </p:spTree>
    <p:extLst>
      <p:ext uri="{BB962C8B-B14F-4D97-AF65-F5344CB8AC3E}">
        <p14:creationId xmlns:p14="http://schemas.microsoft.com/office/powerpoint/2010/main" val="20354169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518AA-0B34-437B-97EF-A82EEAEB99BC}"/>
              </a:ext>
            </a:extLst>
          </p:cNvPr>
          <p:cNvSpPr>
            <a:spLocks noGrp="1"/>
          </p:cNvSpPr>
          <p:nvPr>
            <p:ph type="title"/>
          </p:nvPr>
        </p:nvSpPr>
        <p:spPr/>
        <p:txBody>
          <a:bodyPr/>
          <a:lstStyle/>
          <a:p>
            <a:r>
              <a:rPr lang="en-US" b="1" i="0" dirty="0">
                <a:solidFill>
                  <a:srgbClr val="FF0000"/>
                </a:solidFill>
                <a:effectLst/>
                <a:latin typeface="Merriweather" panose="00000500000000000000" pitchFamily="2" charset="0"/>
              </a:rPr>
              <a:t>Focused vs. Diffuse </a:t>
            </a:r>
            <a:r>
              <a:rPr lang="en-US" b="1" dirty="0">
                <a:solidFill>
                  <a:srgbClr val="FF0000"/>
                </a:solidFill>
                <a:effectLst/>
                <a:latin typeface="Merriweather" panose="00000500000000000000" pitchFamily="2" charset="0"/>
              </a:rPr>
              <a:t>T</a:t>
            </a:r>
            <a:r>
              <a:rPr lang="en-US" b="1" i="0" dirty="0">
                <a:solidFill>
                  <a:srgbClr val="FF0000"/>
                </a:solidFill>
                <a:effectLst/>
                <a:latin typeface="Merriweather" panose="00000500000000000000" pitchFamily="2" charset="0"/>
              </a:rPr>
              <a:t>hinking</a:t>
            </a:r>
          </a:p>
        </p:txBody>
      </p:sp>
      <p:sp>
        <p:nvSpPr>
          <p:cNvPr id="3" name="Text Placeholder 2">
            <a:extLst>
              <a:ext uri="{FF2B5EF4-FFF2-40B4-BE49-F238E27FC236}">
                <a16:creationId xmlns:a16="http://schemas.microsoft.com/office/drawing/2014/main" id="{F9C4E728-DD07-46FD-969B-6E72E8D8D97E}"/>
              </a:ext>
            </a:extLst>
          </p:cNvPr>
          <p:cNvSpPr>
            <a:spLocks noGrp="1"/>
          </p:cNvSpPr>
          <p:nvPr>
            <p:ph type="body" idx="1"/>
          </p:nvPr>
        </p:nvSpPr>
        <p:spPr/>
        <p:txBody>
          <a:bodyPr/>
          <a:lstStyle/>
          <a:p>
            <a:r>
              <a:rPr lang="en-US" dirty="0"/>
              <a:t>Focus Thought</a:t>
            </a:r>
          </a:p>
        </p:txBody>
      </p:sp>
      <p:sp>
        <p:nvSpPr>
          <p:cNvPr id="4" name="Text Placeholder 3">
            <a:extLst>
              <a:ext uri="{FF2B5EF4-FFF2-40B4-BE49-F238E27FC236}">
                <a16:creationId xmlns:a16="http://schemas.microsoft.com/office/drawing/2014/main" id="{120D387B-0553-4722-B043-C91D0254FAA4}"/>
              </a:ext>
            </a:extLst>
          </p:cNvPr>
          <p:cNvSpPr>
            <a:spLocks noGrp="1"/>
          </p:cNvSpPr>
          <p:nvPr>
            <p:ph type="body" sz="half" idx="15"/>
          </p:nvPr>
        </p:nvSpPr>
        <p:spPr/>
        <p:txBody>
          <a:bodyPr/>
          <a:lstStyle/>
          <a:p>
            <a:r>
              <a:rPr lang="en-US" b="0" i="0" dirty="0">
                <a:solidFill>
                  <a:schemeClr val="tx1"/>
                </a:solidFill>
                <a:effectLst/>
                <a:latin typeface="Merriweather" panose="00000500000000000000" pitchFamily="2" charset="0"/>
              </a:rPr>
              <a:t>Focused thinking is pretty straightforward—it’s focused. We use focused thinking when we are really concentrating on the matter at hand. Focused thinking is a highly attentive state of mind where the brain uses its best concentration abilities in the prefrontal cortex to ignore all extraneous information. It's also the preferred method for studying knowledge-intensive subjects.</a:t>
            </a:r>
            <a:endParaRPr lang="en-US" dirty="0">
              <a:solidFill>
                <a:schemeClr val="tx1"/>
              </a:solidFill>
              <a:latin typeface="Merriweather" panose="00000500000000000000" pitchFamily="2" charset="0"/>
            </a:endParaRPr>
          </a:p>
        </p:txBody>
      </p:sp>
      <p:sp>
        <p:nvSpPr>
          <p:cNvPr id="5" name="Text Placeholder 4">
            <a:extLst>
              <a:ext uri="{FF2B5EF4-FFF2-40B4-BE49-F238E27FC236}">
                <a16:creationId xmlns:a16="http://schemas.microsoft.com/office/drawing/2014/main" id="{8D50BB17-EA46-4229-A713-221002914840}"/>
              </a:ext>
            </a:extLst>
          </p:cNvPr>
          <p:cNvSpPr>
            <a:spLocks noGrp="1"/>
          </p:cNvSpPr>
          <p:nvPr>
            <p:ph type="body" sz="quarter" idx="3"/>
          </p:nvPr>
        </p:nvSpPr>
        <p:spPr/>
        <p:txBody>
          <a:bodyPr/>
          <a:lstStyle/>
          <a:p>
            <a:r>
              <a:rPr lang="en-US" dirty="0"/>
              <a:t>Diffuse Thinking</a:t>
            </a:r>
          </a:p>
        </p:txBody>
      </p:sp>
      <p:sp>
        <p:nvSpPr>
          <p:cNvPr id="6" name="Text Placeholder 5">
            <a:extLst>
              <a:ext uri="{FF2B5EF4-FFF2-40B4-BE49-F238E27FC236}">
                <a16:creationId xmlns:a16="http://schemas.microsoft.com/office/drawing/2014/main" id="{E5E2F4B2-44EE-4262-8284-3AFBE50A8485}"/>
              </a:ext>
            </a:extLst>
          </p:cNvPr>
          <p:cNvSpPr>
            <a:spLocks noGrp="1"/>
          </p:cNvSpPr>
          <p:nvPr>
            <p:ph type="body" sz="half" idx="16"/>
          </p:nvPr>
        </p:nvSpPr>
        <p:spPr/>
        <p:txBody>
          <a:bodyPr>
            <a:normAutofit fontScale="92500"/>
          </a:bodyPr>
          <a:lstStyle/>
          <a:p>
            <a:r>
              <a:rPr lang="en-US" b="0" i="0" dirty="0">
                <a:solidFill>
                  <a:schemeClr val="tx1"/>
                </a:solidFill>
                <a:effectLst/>
                <a:latin typeface="Merriweather" panose="00000500000000000000" pitchFamily="2" charset="0"/>
              </a:rPr>
              <a:t>Diffuse thinking, on the other hand, looks at the big picture. Unlike focused thinking, diffuse thinking is all about distractions. Diffuse thinking happens when you let your mind wander freely, making connections at random. The diffuse mode of thinking does not happen any one area of the brain, but rather all over. In fact, that is the beauty of diffuse thinking: your brain has the opportunity to connect the dots and link neural processes.</a:t>
            </a:r>
            <a:endParaRPr lang="en-US" dirty="0">
              <a:solidFill>
                <a:schemeClr val="tx1"/>
              </a:solidFill>
              <a:latin typeface="Merriweather" panose="00000500000000000000" pitchFamily="2" charset="0"/>
            </a:endParaRPr>
          </a:p>
        </p:txBody>
      </p:sp>
      <p:sp>
        <p:nvSpPr>
          <p:cNvPr id="7" name="Text Placeholder 6">
            <a:extLst>
              <a:ext uri="{FF2B5EF4-FFF2-40B4-BE49-F238E27FC236}">
                <a16:creationId xmlns:a16="http://schemas.microsoft.com/office/drawing/2014/main" id="{F99E28DE-525C-44F2-AB9F-089677A2187C}"/>
              </a:ext>
            </a:extLst>
          </p:cNvPr>
          <p:cNvSpPr>
            <a:spLocks noGrp="1"/>
          </p:cNvSpPr>
          <p:nvPr>
            <p:ph type="body" sz="quarter" idx="13"/>
          </p:nvPr>
        </p:nvSpPr>
        <p:spPr/>
        <p:txBody>
          <a:bodyPr/>
          <a:lstStyle/>
          <a:p>
            <a:r>
              <a:rPr lang="en-US" dirty="0"/>
              <a:t>Harmony Between The Two</a:t>
            </a:r>
          </a:p>
        </p:txBody>
      </p:sp>
      <p:sp>
        <p:nvSpPr>
          <p:cNvPr id="8" name="Text Placeholder 7">
            <a:extLst>
              <a:ext uri="{FF2B5EF4-FFF2-40B4-BE49-F238E27FC236}">
                <a16:creationId xmlns:a16="http://schemas.microsoft.com/office/drawing/2014/main" id="{87149FAC-A46D-4B1D-AA6C-2AD435A3BF59}"/>
              </a:ext>
            </a:extLst>
          </p:cNvPr>
          <p:cNvSpPr>
            <a:spLocks noGrp="1"/>
          </p:cNvSpPr>
          <p:nvPr>
            <p:ph type="body" sz="half" idx="17"/>
          </p:nvPr>
        </p:nvSpPr>
        <p:spPr/>
        <p:txBody>
          <a:bodyPr>
            <a:normAutofit fontScale="92500" lnSpcReduction="10000"/>
          </a:bodyPr>
          <a:lstStyle/>
          <a:p>
            <a:r>
              <a:rPr lang="en-US" b="0" i="0" dirty="0">
                <a:solidFill>
                  <a:schemeClr val="tx1"/>
                </a:solidFill>
                <a:effectLst/>
                <a:latin typeface="Merriweather" panose="00000500000000000000" pitchFamily="2" charset="0"/>
              </a:rPr>
              <a:t>Alternating between focused and diffuse thinking is the best way to master a subject or solve a difficult problem. First, we use the focused mode of thinking to understand the basics of a topic without any distractions. Then we use the diffuse mode to passively internalize what we have learned and make connections to other things we already knew. Afterwards, we go back into focused mode and pare down the connections that we made to the best, most helpful ones.</a:t>
            </a:r>
            <a:endParaRPr lang="en-US" dirty="0">
              <a:solidFill>
                <a:schemeClr val="tx1"/>
              </a:solidFill>
              <a:latin typeface="Merriweather" panose="00000500000000000000" pitchFamily="2" charset="0"/>
            </a:endParaRPr>
          </a:p>
        </p:txBody>
      </p:sp>
    </p:spTree>
    <p:extLst>
      <p:ext uri="{BB962C8B-B14F-4D97-AF65-F5344CB8AC3E}">
        <p14:creationId xmlns:p14="http://schemas.microsoft.com/office/powerpoint/2010/main" val="9952061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17FB2E7-F3CC-4FAA-94D2-5BA30328C381}"/>
              </a:ext>
            </a:extLst>
          </p:cNvPr>
          <p:cNvSpPr>
            <a:spLocks noGrp="1"/>
          </p:cNvSpPr>
          <p:nvPr>
            <p:ph type="title"/>
          </p:nvPr>
        </p:nvSpPr>
        <p:spPr/>
        <p:txBody>
          <a:bodyPr/>
          <a:lstStyle/>
          <a:p>
            <a:r>
              <a:rPr lang="en-US" dirty="0">
                <a:solidFill>
                  <a:schemeClr val="tx1"/>
                </a:solidFill>
                <a:latin typeface="Merriweather" panose="00000500000000000000" pitchFamily="2" charset="0"/>
              </a:rPr>
              <a:t>Resources</a:t>
            </a:r>
          </a:p>
        </p:txBody>
      </p:sp>
      <p:sp>
        <p:nvSpPr>
          <p:cNvPr id="6" name="Content Placeholder 5">
            <a:extLst>
              <a:ext uri="{FF2B5EF4-FFF2-40B4-BE49-F238E27FC236}">
                <a16:creationId xmlns:a16="http://schemas.microsoft.com/office/drawing/2014/main" id="{6C204A93-1F9F-4E1D-9DFF-53FB54B0848A}"/>
              </a:ext>
            </a:extLst>
          </p:cNvPr>
          <p:cNvSpPr>
            <a:spLocks noGrp="1"/>
          </p:cNvSpPr>
          <p:nvPr>
            <p:ph idx="1"/>
          </p:nvPr>
        </p:nvSpPr>
        <p:spPr/>
        <p:txBody>
          <a:bodyPr>
            <a:normAutofit/>
          </a:bodyPr>
          <a:lstStyle/>
          <a:p>
            <a:pPr algn="l" fontAlgn="base">
              <a:buFont typeface="Arial" panose="020B0604020202020204" pitchFamily="34" charset="0"/>
              <a:buChar char="•"/>
            </a:pPr>
            <a:r>
              <a:rPr lang="en-US" sz="1400" b="0" i="0" dirty="0" err="1">
                <a:solidFill>
                  <a:schemeClr val="tx1"/>
                </a:solidFill>
                <a:effectLst/>
                <a:latin typeface="Merriweather" panose="00000500000000000000" pitchFamily="2" charset="0"/>
              </a:rPr>
              <a:t>Bor</a:t>
            </a:r>
            <a:r>
              <a:rPr lang="en-US" sz="1400" b="0" i="0" dirty="0">
                <a:solidFill>
                  <a:schemeClr val="tx1"/>
                </a:solidFill>
                <a:effectLst/>
                <a:latin typeface="Merriweather" panose="00000500000000000000" pitchFamily="2" charset="0"/>
              </a:rPr>
              <a:t> D. </a:t>
            </a:r>
            <a:r>
              <a:rPr lang="en-US" sz="1400" b="0" i="1" dirty="0">
                <a:solidFill>
                  <a:schemeClr val="tx1"/>
                </a:solidFill>
                <a:effectLst/>
                <a:latin typeface="Merriweather" panose="00000500000000000000" pitchFamily="2" charset="0"/>
              </a:rPr>
              <a:t>The Ravenous Brain: How the New Science of Consciousness Explains Our Insatiable Search for Meaning</a:t>
            </a:r>
            <a:r>
              <a:rPr lang="en-US" sz="1400" b="0" i="0" dirty="0">
                <a:solidFill>
                  <a:schemeClr val="tx1"/>
                </a:solidFill>
                <a:effectLst/>
                <a:latin typeface="Merriweather" panose="00000500000000000000" pitchFamily="2" charset="0"/>
              </a:rPr>
              <a:t>. Basic Books, 2012.</a:t>
            </a:r>
          </a:p>
          <a:p>
            <a:pPr algn="l" fontAlgn="base">
              <a:buFont typeface="Arial" panose="020B0604020202020204" pitchFamily="34" charset="0"/>
              <a:buChar char="•"/>
            </a:pPr>
            <a:r>
              <a:rPr lang="en-US" sz="1400" b="0" i="0" dirty="0">
                <a:solidFill>
                  <a:schemeClr val="tx1"/>
                </a:solidFill>
                <a:effectLst/>
                <a:latin typeface="Merriweather" panose="00000500000000000000" pitchFamily="2" charset="0"/>
              </a:rPr>
              <a:t>Cowan N. </a:t>
            </a:r>
            <a:r>
              <a:rPr lang="en-US" sz="1400" b="0" i="0" u="sng" dirty="0">
                <a:solidFill>
                  <a:schemeClr val="tx1"/>
                </a:solidFill>
                <a:effectLst/>
                <a:latin typeface="Merriweather" panose="00000500000000000000" pitchFamily="2" charset="0"/>
                <a:hlinkClick r:id="rId2">
                  <a:extLst>
                    <a:ext uri="{A12FA001-AC4F-418D-AE19-62706E023703}">
                      <ahyp:hlinkClr xmlns:ahyp="http://schemas.microsoft.com/office/drawing/2018/hyperlinkcolor" val="tx"/>
                    </a:ext>
                  </a:extLst>
                </a:hlinkClick>
              </a:rPr>
              <a:t>The magical number 4 in short-term memory: A reconsideration of mental storage capacity</a:t>
            </a:r>
            <a:r>
              <a:rPr lang="en-US" sz="1400" b="0" i="0" dirty="0">
                <a:solidFill>
                  <a:schemeClr val="tx1"/>
                </a:solidFill>
                <a:effectLst/>
                <a:latin typeface="Merriweather" panose="00000500000000000000" pitchFamily="2" charset="0"/>
              </a:rPr>
              <a:t>. </a:t>
            </a:r>
            <a:r>
              <a:rPr lang="en-US" sz="1400" b="0" i="1" dirty="0" err="1">
                <a:solidFill>
                  <a:schemeClr val="tx1"/>
                </a:solidFill>
                <a:effectLst/>
                <a:latin typeface="Merriweather" panose="00000500000000000000" pitchFamily="2" charset="0"/>
              </a:rPr>
              <a:t>Behav</a:t>
            </a:r>
            <a:r>
              <a:rPr lang="en-US" sz="1400" b="0" i="1" dirty="0">
                <a:solidFill>
                  <a:schemeClr val="tx1"/>
                </a:solidFill>
                <a:effectLst/>
                <a:latin typeface="Merriweather" panose="00000500000000000000" pitchFamily="2" charset="0"/>
              </a:rPr>
              <a:t> Brain Sci</a:t>
            </a:r>
            <a:r>
              <a:rPr lang="en-US" sz="1400" b="0" i="0" dirty="0">
                <a:solidFill>
                  <a:schemeClr val="tx1"/>
                </a:solidFill>
                <a:effectLst/>
                <a:latin typeface="Merriweather" panose="00000500000000000000" pitchFamily="2" charset="0"/>
              </a:rPr>
              <a:t>. 2001;24(1):87-114. doi:10.1017/s0140525x01003922</a:t>
            </a:r>
          </a:p>
          <a:p>
            <a:pPr algn="l" fontAlgn="base">
              <a:buFont typeface="Arial" panose="020B0604020202020204" pitchFamily="34" charset="0"/>
              <a:buChar char="•"/>
            </a:pPr>
            <a:r>
              <a:rPr lang="en-US" sz="1400" b="0" i="0" dirty="0">
                <a:solidFill>
                  <a:schemeClr val="tx1"/>
                </a:solidFill>
                <a:effectLst/>
                <a:latin typeface="Merriweather" panose="00000500000000000000" pitchFamily="2" charset="0"/>
              </a:rPr>
              <a:t>Miller GA. </a:t>
            </a:r>
            <a:r>
              <a:rPr lang="en-US" sz="1400" b="0" i="0" u="sng" dirty="0">
                <a:solidFill>
                  <a:schemeClr val="tx1"/>
                </a:solidFill>
                <a:effectLst/>
                <a:latin typeface="Merriweather" panose="00000500000000000000" pitchFamily="2" charset="0"/>
                <a:hlinkClick r:id="rId3">
                  <a:extLst>
                    <a:ext uri="{A12FA001-AC4F-418D-AE19-62706E023703}">
                      <ahyp:hlinkClr xmlns:ahyp="http://schemas.microsoft.com/office/drawing/2018/hyperlinkcolor" val="tx"/>
                    </a:ext>
                  </a:extLst>
                </a:hlinkClick>
              </a:rPr>
              <a:t>The magical number seven, plus or minus two: Some limits on our capacity for processing information</a:t>
            </a:r>
            <a:r>
              <a:rPr lang="en-US" sz="1400" b="0" i="0" dirty="0">
                <a:solidFill>
                  <a:schemeClr val="tx1"/>
                </a:solidFill>
                <a:effectLst/>
                <a:latin typeface="Merriweather" panose="00000500000000000000" pitchFamily="2" charset="0"/>
              </a:rPr>
              <a:t>. </a:t>
            </a:r>
            <a:r>
              <a:rPr lang="en-US" sz="1400" b="0" i="1" dirty="0">
                <a:solidFill>
                  <a:schemeClr val="tx1"/>
                </a:solidFill>
                <a:effectLst/>
                <a:latin typeface="Merriweather" panose="00000500000000000000" pitchFamily="2" charset="0"/>
              </a:rPr>
              <a:t>Psychol Rev. </a:t>
            </a:r>
            <a:r>
              <a:rPr lang="en-US" sz="1400" b="0" i="0" dirty="0">
                <a:solidFill>
                  <a:schemeClr val="tx1"/>
                </a:solidFill>
                <a:effectLst/>
                <a:latin typeface="Merriweather" panose="00000500000000000000" pitchFamily="2" charset="0"/>
              </a:rPr>
              <a:t>1956;63(2):81-97.</a:t>
            </a:r>
          </a:p>
          <a:p>
            <a:pPr fontAlgn="base">
              <a:buFont typeface="Arial" panose="020B0604020202020204" pitchFamily="34" charset="0"/>
              <a:buChar char="•"/>
            </a:pPr>
            <a:r>
              <a:rPr lang="en-US" sz="1400" dirty="0">
                <a:solidFill>
                  <a:schemeClr val="tx1"/>
                </a:solidFill>
                <a:effectLst/>
                <a:latin typeface="Merriweather" panose="00000500000000000000" pitchFamily="2" charset="0"/>
              </a:rPr>
              <a:t>quiz, Its. “How to Avoid Illusions of Learning.” </a:t>
            </a:r>
            <a:r>
              <a:rPr lang="en-US" sz="1400" i="1" dirty="0">
                <a:solidFill>
                  <a:schemeClr val="tx1"/>
                </a:solidFill>
                <a:effectLst/>
                <a:latin typeface="Merriweather" panose="00000500000000000000" pitchFamily="2" charset="0"/>
              </a:rPr>
              <a:t>Medium</a:t>
            </a:r>
            <a:r>
              <a:rPr lang="en-US" sz="1400" dirty="0">
                <a:solidFill>
                  <a:schemeClr val="tx1"/>
                </a:solidFill>
                <a:effectLst/>
                <a:latin typeface="Merriweather" panose="00000500000000000000" pitchFamily="2" charset="0"/>
              </a:rPr>
              <a:t>, Medium, 12 Oct. 2016, https://medium.com/@itsquiz15/how-to-avoid-illusions-of-learning-72add2abc3ec. </a:t>
            </a:r>
          </a:p>
          <a:p>
            <a:pPr fontAlgn="base">
              <a:buFont typeface="Arial" panose="020B0604020202020204" pitchFamily="34" charset="0"/>
              <a:buChar char="•"/>
            </a:pPr>
            <a:r>
              <a:rPr lang="en-US" sz="1400" dirty="0">
                <a:solidFill>
                  <a:schemeClr val="tx1"/>
                </a:solidFill>
                <a:effectLst/>
                <a:latin typeface="Merriweather" panose="00000500000000000000" pitchFamily="2" charset="0"/>
              </a:rPr>
              <a:t>Schön, N. (2021, February 17). </a:t>
            </a:r>
            <a:r>
              <a:rPr lang="en-US" sz="1400" i="1" dirty="0">
                <a:solidFill>
                  <a:schemeClr val="tx1"/>
                </a:solidFill>
                <a:effectLst/>
                <a:latin typeface="Merriweather" panose="00000500000000000000" pitchFamily="2" charset="0"/>
              </a:rPr>
              <a:t>Focused vs. diffuse thinking: Which is better for learning?</a:t>
            </a:r>
            <a:r>
              <a:rPr lang="en-US" sz="1400" dirty="0">
                <a:solidFill>
                  <a:schemeClr val="tx1"/>
                </a:solidFill>
                <a:effectLst/>
                <a:latin typeface="Merriweather" panose="00000500000000000000" pitchFamily="2" charset="0"/>
              </a:rPr>
              <a:t> </a:t>
            </a:r>
            <a:r>
              <a:rPr lang="en-US" sz="1400" dirty="0" err="1">
                <a:solidFill>
                  <a:schemeClr val="tx1"/>
                </a:solidFill>
                <a:effectLst/>
                <a:latin typeface="Merriweather" panose="00000500000000000000" pitchFamily="2" charset="0"/>
              </a:rPr>
              <a:t>Brainscape</a:t>
            </a:r>
            <a:r>
              <a:rPr lang="en-US" sz="1400" dirty="0">
                <a:solidFill>
                  <a:schemeClr val="tx1"/>
                </a:solidFill>
                <a:effectLst/>
                <a:latin typeface="Merriweather" panose="00000500000000000000" pitchFamily="2" charset="0"/>
              </a:rPr>
              <a:t> Academy. Retrieved October 3, 2021, from https://www.brainscape.com/academy/focused-vs-diffuse-thinking-learning/. </a:t>
            </a:r>
          </a:p>
          <a:p>
            <a:pPr fontAlgn="base">
              <a:buFont typeface="Arial" panose="020B0604020202020204" pitchFamily="34" charset="0"/>
              <a:buChar char="•"/>
            </a:pPr>
            <a:endParaRPr lang="en-US" sz="1400" dirty="0">
              <a:solidFill>
                <a:schemeClr val="tx1"/>
              </a:solidFill>
              <a:effectLst/>
              <a:latin typeface="Merriweather" panose="00000500000000000000" pitchFamily="2" charset="0"/>
            </a:endParaRPr>
          </a:p>
          <a:p>
            <a:pPr algn="l" fontAlgn="base">
              <a:buFont typeface="Arial" panose="020B0604020202020204" pitchFamily="34" charset="0"/>
              <a:buChar char="•"/>
            </a:pPr>
            <a:endParaRPr lang="en-US" sz="1400" b="0" i="0" dirty="0">
              <a:solidFill>
                <a:schemeClr val="tx1"/>
              </a:solidFill>
              <a:effectLst/>
              <a:latin typeface="Merriweather" panose="00000500000000000000" pitchFamily="2" charset="0"/>
            </a:endParaRPr>
          </a:p>
          <a:p>
            <a:endParaRPr lang="en-US" sz="1400" dirty="0">
              <a:solidFill>
                <a:schemeClr val="tx1"/>
              </a:solidFill>
              <a:latin typeface="Merriweather" panose="00000500000000000000" pitchFamily="2" charset="0"/>
            </a:endParaRPr>
          </a:p>
        </p:txBody>
      </p:sp>
    </p:spTree>
    <p:extLst>
      <p:ext uri="{BB962C8B-B14F-4D97-AF65-F5344CB8AC3E}">
        <p14:creationId xmlns:p14="http://schemas.microsoft.com/office/powerpoint/2010/main" val="72396921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lateVTI">
  <a:themeElements>
    <a:clrScheme name="Coffee">
      <a:dk1>
        <a:sysClr val="windowText" lastClr="000000"/>
      </a:dk1>
      <a:lt1>
        <a:sysClr val="window" lastClr="FFFFFF"/>
      </a:lt1>
      <a:dk2>
        <a:srgbClr val="4E3B30"/>
      </a:dk2>
      <a:lt2>
        <a:srgbClr val="F4EEDC"/>
      </a:lt2>
      <a:accent1>
        <a:srgbClr val="CC830E"/>
      </a:accent1>
      <a:accent2>
        <a:srgbClr val="B54C2D"/>
      </a:accent2>
      <a:accent3>
        <a:srgbClr val="99570C"/>
      </a:accent3>
      <a:accent4>
        <a:srgbClr val="C17529"/>
      </a:accent4>
      <a:accent5>
        <a:srgbClr val="A19574"/>
      </a:accent5>
      <a:accent6>
        <a:srgbClr val="A49518"/>
      </a:accent6>
      <a:hlink>
        <a:srgbClr val="AD1F1F"/>
      </a:hlink>
      <a:folHlink>
        <a:srgbClr val="FFC42F"/>
      </a:folHlink>
    </a:clrScheme>
    <a:fontScheme name="Custom 4">
      <a:majorFont>
        <a:latin typeface="Goudy Old Style"/>
        <a:ea typeface=""/>
        <a:cs typeface=""/>
      </a:majorFont>
      <a:minorFont>
        <a:latin typeface="Goudy Old Style"/>
        <a:ea typeface=""/>
        <a:cs typeface=""/>
      </a:minorFont>
    </a:fontScheme>
    <a:fmtScheme name="Slate">
      <a:fillStyleLst>
        <a:solidFill>
          <a:schemeClr val="phClr"/>
        </a:solidFill>
        <a:gradFill rotWithShape="1">
          <a:gsLst>
            <a:gs pos="0">
              <a:schemeClr val="phClr">
                <a:tint val="60000"/>
                <a:lumMod val="110000"/>
              </a:schemeClr>
            </a:gs>
            <a:gs pos="100000">
              <a:schemeClr val="phClr">
                <a:tint val="88000"/>
              </a:schemeClr>
            </a:gs>
          </a:gsLst>
          <a:lin ang="5400000" scaled="0"/>
        </a:gradFill>
        <a:gradFill rotWithShape="1">
          <a:gsLst>
            <a:gs pos="0">
              <a:schemeClr val="phClr">
                <a:tint val="96000"/>
                <a:lumMod val="104000"/>
              </a:schemeClr>
            </a:gs>
            <a:gs pos="100000">
              <a:schemeClr val="phClr">
                <a:shade val="90000"/>
                <a:lumMod val="90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63500" dist="25400" dir="5400000" rotWithShape="0">
              <a:srgbClr val="000000">
                <a:alpha val="60000"/>
              </a:srgbClr>
            </a:outerShdw>
          </a:effectLst>
        </a:effectStyle>
        <a:effectStyle>
          <a:effectLst>
            <a:outerShdw blurRad="76200" dist="38100" dir="5400000" rotWithShape="0">
              <a:srgbClr val="000000">
                <a:alpha val="75000"/>
              </a:srgbClr>
            </a:outerShdw>
          </a:effectLst>
          <a:scene3d>
            <a:camera prst="orthographicFront">
              <a:rot lat="0" lon="0" rev="0"/>
            </a:camera>
            <a:lightRig rig="threePt" dir="t">
              <a:rot lat="0" lon="0" rev="1200000"/>
            </a:lightRig>
          </a:scene3d>
          <a:sp3d>
            <a:bevelT w="63500" h="25400" prst="hardEdge"/>
          </a:sp3d>
        </a:effectStyle>
      </a:effectStyleLst>
      <a:bgFillStyleLst>
        <a:solidFill>
          <a:schemeClr val="phClr"/>
        </a:solidFill>
        <a:solidFill>
          <a:schemeClr val="phClr"/>
        </a:solidFill>
        <a:blipFill rotWithShape="1">
          <a:blip xmlns:r="http://schemas.openxmlformats.org/officeDocument/2006/relationships" r:embed="rId1">
            <a:duotone>
              <a:schemeClr val="phClr">
                <a:shade val="80000"/>
                <a:lumMod val="80000"/>
              </a:schemeClr>
              <a:schemeClr val="phClr">
                <a:tint val="98000"/>
              </a:schemeClr>
            </a:duotone>
          </a:blip>
          <a:stretch/>
        </a:blipFill>
      </a:bgFillStyleLst>
    </a:fmtScheme>
  </a:themeElements>
  <a:objectDefaults/>
  <a:extraClrSchemeLst/>
  <a:extLst>
    <a:ext uri="{05A4C25C-085E-4340-85A3-A5531E510DB2}">
      <thm15:themeFamily xmlns:thm15="http://schemas.microsoft.com/office/thememl/2012/main" name="THREE.pptx" id="{E781C72B-3D65-4B8D-9071-33B66AF0EF30}" vid="{3A5A58F2-9BE1-435C-B12D-88FD9BF70179}"/>
    </a:ext>
  </a:extLst>
</a:theme>
</file>

<file path=docProps/app.xml><?xml version="1.0" encoding="utf-8"?>
<Properties xmlns="http://schemas.openxmlformats.org/officeDocument/2006/extended-properties" xmlns:vt="http://schemas.openxmlformats.org/officeDocument/2006/docPropsVTypes">
  <Template>{22C20DCA-D476-4687-986B-D7F69C4732EC}tf12214701_win32</Template>
  <TotalTime>138</TotalTime>
  <Words>1005</Words>
  <Application>Microsoft Office PowerPoint</Application>
  <PresentationFormat>Widescreen</PresentationFormat>
  <Paragraphs>43</Paragraphs>
  <Slides>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Arial</vt:lpstr>
      <vt:lpstr>FS Albert Extra Bold</vt:lpstr>
      <vt:lpstr>Goudy Old Style</vt:lpstr>
      <vt:lpstr>Merriweather</vt:lpstr>
      <vt:lpstr>Wingdings 2</vt:lpstr>
      <vt:lpstr>SlateVTI</vt:lpstr>
      <vt:lpstr>Learning How to Learn</vt:lpstr>
      <vt:lpstr>Topics of Discussion</vt:lpstr>
      <vt:lpstr>Chunking</vt:lpstr>
      <vt:lpstr>PowerPoint Presentation</vt:lpstr>
      <vt:lpstr>PowerPoint Presentation</vt:lpstr>
      <vt:lpstr>How to Avoid Illusions of Learning</vt:lpstr>
      <vt:lpstr>PowerPoint Presentation</vt:lpstr>
      <vt:lpstr>Focused vs. Diffuse Thinking</vt:lpstr>
      <vt:lpstr>Resources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Learning How to Learn</dc:title>
  <dc:creator>Amir Allen</dc:creator>
  <cp:lastModifiedBy>Amir Allen</cp:lastModifiedBy>
  <cp:revision>1</cp:revision>
  <dcterms:created xsi:type="dcterms:W3CDTF">2021-10-03T15:51:00Z</dcterms:created>
  <dcterms:modified xsi:type="dcterms:W3CDTF">2021-10-03T18:09:07Z</dcterms:modified>
</cp:coreProperties>
</file>